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301" r:id="rId5"/>
    <p:sldId id="308" r:id="rId6"/>
    <p:sldId id="259" r:id="rId7"/>
    <p:sldId id="307" r:id="rId8"/>
    <p:sldId id="260" r:id="rId9"/>
    <p:sldId id="258" r:id="rId10"/>
    <p:sldId id="310" r:id="rId11"/>
    <p:sldId id="297" r:id="rId12"/>
    <p:sldId id="262" r:id="rId13"/>
    <p:sldId id="302" r:id="rId14"/>
    <p:sldId id="264" r:id="rId15"/>
    <p:sldId id="269" r:id="rId16"/>
    <p:sldId id="270" r:id="rId17"/>
    <p:sldId id="303" r:id="rId18"/>
    <p:sldId id="271" r:id="rId19"/>
    <p:sldId id="285" r:id="rId20"/>
    <p:sldId id="272" r:id="rId21"/>
    <p:sldId id="312" r:id="rId22"/>
    <p:sldId id="311" r:id="rId23"/>
    <p:sldId id="273" r:id="rId24"/>
    <p:sldId id="265" r:id="rId25"/>
    <p:sldId id="314" r:id="rId26"/>
    <p:sldId id="304" r:id="rId27"/>
    <p:sldId id="288" r:id="rId28"/>
    <p:sldId id="289" r:id="rId29"/>
    <p:sldId id="298" r:id="rId30"/>
    <p:sldId id="290" r:id="rId31"/>
    <p:sldId id="267" r:id="rId32"/>
    <p:sldId id="268" r:id="rId33"/>
    <p:sldId id="283" r:id="rId34"/>
    <p:sldId id="286" r:id="rId35"/>
    <p:sldId id="313" r:id="rId36"/>
    <p:sldId id="305" r:id="rId37"/>
    <p:sldId id="291" r:id="rId38"/>
    <p:sldId id="292" r:id="rId39"/>
    <p:sldId id="293" r:id="rId40"/>
    <p:sldId id="294" r:id="rId41"/>
    <p:sldId id="299" r:id="rId42"/>
    <p:sldId id="306" r:id="rId43"/>
    <p:sldId id="295" r:id="rId44"/>
    <p:sldId id="300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 varScale="1">
        <p:scale>
          <a:sx n="114" d="100"/>
          <a:sy n="114" d="100"/>
        </p:scale>
        <p:origin x="4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tiff>
</file>

<file path=ppt/media/image5.tiff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huu32/CES" TargetMode="External"/><Relationship Id="rId2" Type="http://schemas.openxmlformats.org/officeDocument/2006/relationships/hyperlink" Target="https://challengedata.ens.fr/fr/challenge/33/predisez_la_reponse_attendu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326F-3D32-F447-9606-D111ACE51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/>
              <a:t>COMPARATIVE STUDY TO SOLVE</a:t>
            </a:r>
            <a:br>
              <a:rPr lang="fr-FR" b="1" dirty="0"/>
            </a:br>
            <a:r>
              <a:rPr lang="fr-FR" b="1" dirty="0"/>
              <a:t>TEXT CATEGORIZATION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F6034-5FBD-AF47-BBCD-9192B5278B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CES Data SCIENCE 2017-2018</a:t>
            </a:r>
          </a:p>
          <a:p>
            <a:r>
              <a:rPr lang="fr-FR" dirty="0"/>
              <a:t>Jacques </a:t>
            </a:r>
            <a:r>
              <a:rPr lang="fr-FR" dirty="0" err="1"/>
              <a:t>DoaN</a:t>
            </a:r>
            <a:r>
              <a:rPr lang="fr-FR" dirty="0"/>
              <a:t> </a:t>
            </a:r>
            <a:r>
              <a:rPr lang="fr-FR" dirty="0" err="1"/>
              <a:t>huu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8593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300CAB-C03B-41D2-81EB-BB7EF240E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4600"/>
            <a:ext cx="12192000" cy="10265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C8976C-2340-470D-B023-5BC1A7C65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Named</a:t>
            </a:r>
            <a:r>
              <a:rPr lang="fr-FR" dirty="0"/>
              <a:t>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statistics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E54A1-DFC3-4B15-94E7-11D271B0E9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1"/>
            <a:r>
              <a:rPr lang="fr-FR" dirty="0"/>
              <a:t>Drug </a:t>
            </a:r>
            <a:r>
              <a:rPr lang="fr-FR" dirty="0" err="1"/>
              <a:t>product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mostly</a:t>
            </a:r>
            <a:r>
              <a:rPr lang="fr-FR" dirty="0"/>
              <a:t> </a:t>
            </a:r>
            <a:r>
              <a:rPr lang="fr-FR" dirty="0" err="1"/>
              <a:t>present</a:t>
            </a:r>
            <a:endParaRPr lang="fr-FR" dirty="0"/>
          </a:p>
          <a:p>
            <a:pPr lvl="1"/>
            <a:r>
              <a:rPr lang="fr-FR" dirty="0" err="1"/>
              <a:t>Ingredient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poorly</a:t>
            </a:r>
            <a:r>
              <a:rPr lang="fr-FR" dirty="0"/>
              <a:t> </a:t>
            </a:r>
            <a:r>
              <a:rPr lang="fr-FR" dirty="0" err="1"/>
              <a:t>present</a:t>
            </a:r>
            <a:endParaRPr lang="fr-FR" dirty="0"/>
          </a:p>
          <a:p>
            <a:pPr lvl="1"/>
            <a:r>
              <a:rPr lang="fr-FR" dirty="0" err="1"/>
              <a:t>Among</a:t>
            </a:r>
            <a:r>
              <a:rPr lang="fr-FR" dirty="0"/>
              <a:t> gold standard </a:t>
            </a:r>
            <a:r>
              <a:rPr lang="fr-FR" dirty="0" err="1"/>
              <a:t>entity</a:t>
            </a:r>
            <a:r>
              <a:rPr lang="fr-FR" dirty="0"/>
              <a:t>, time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frequent</a:t>
            </a:r>
            <a:r>
              <a:rPr lang="fr-FR" dirty="0"/>
              <a:t> </a:t>
            </a:r>
            <a:r>
              <a:rPr lang="fr-FR" dirty="0" err="1"/>
              <a:t>enough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considered</a:t>
            </a:r>
            <a:endParaRPr lang="fr-FR" dirty="0"/>
          </a:p>
          <a:p>
            <a:pPr lvl="1"/>
            <a:r>
              <a:rPr lang="fr-FR" dirty="0"/>
              <a:t>Interrogative </a:t>
            </a:r>
            <a:r>
              <a:rPr lang="fr-FR" dirty="0" err="1"/>
              <a:t>pronoun</a:t>
            </a:r>
            <a:r>
              <a:rPr lang="fr-FR" dirty="0"/>
              <a:t> </a:t>
            </a:r>
            <a:r>
              <a:rPr lang="fr-FR" dirty="0" err="1"/>
              <a:t>frequencies</a:t>
            </a:r>
            <a:r>
              <a:rPr lang="fr-FR" dirty="0"/>
              <a:t> are </a:t>
            </a:r>
            <a:r>
              <a:rPr lang="fr-FR" dirty="0" err="1"/>
              <a:t>imbalanced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6775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03B68-8955-274D-81DE-CC2C6DB92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DOCUMENT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7F7F4-4A7B-0844-920E-95825070286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>
                <a:highlight>
                  <a:srgbClr val="FFFF00"/>
                </a:highlight>
              </a:rPr>
              <a:t>TODO</a:t>
            </a:r>
          </a:p>
          <a:p>
            <a:r>
              <a:rPr lang="fr-FR" dirty="0"/>
              <a:t>DOC2VEC</a:t>
            </a:r>
          </a:p>
          <a:p>
            <a:r>
              <a:rPr lang="fr-FR" dirty="0"/>
              <a:t>LDA</a:t>
            </a:r>
          </a:p>
        </p:txBody>
      </p:sp>
    </p:spTree>
    <p:extLst>
      <p:ext uri="{BB962C8B-B14F-4D97-AF65-F5344CB8AC3E}">
        <p14:creationId xmlns:p14="http://schemas.microsoft.com/office/powerpoint/2010/main" val="1719006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FFB0-F43C-E24D-84DE-0590FB9D0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GLObal</a:t>
            </a:r>
            <a:r>
              <a:rPr lang="fr-FR" b="1" dirty="0"/>
              <a:t> MODELING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0593E-D8A7-1F43-AC64-0B6D43758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PIPELINE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Concrete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pipeline </a:t>
            </a:r>
            <a:r>
              <a:rPr lang="fr-FR" dirty="0" err="1"/>
              <a:t>implementation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DD3BBE-87D8-4BC4-AE1A-8DFE1E3B1B8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77102" y="2924193"/>
            <a:ext cx="6645910" cy="4692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7399DB-74B0-40DB-B59E-47CCD1E6110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81159" y="4493892"/>
            <a:ext cx="6645910" cy="144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45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766C1-1ABB-9E40-B93F-288C7010B5D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General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preprocessing</a:t>
            </a:r>
            <a:endParaRPr lang="fr-FR" dirty="0"/>
          </a:p>
          <a:p>
            <a:r>
              <a:rPr lang="fr-FR" dirty="0"/>
              <a:t>In practice, the annotation </a:t>
            </a:r>
            <a:r>
              <a:rPr lang="fr-FR" dirty="0" err="1"/>
              <a:t>step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slightly</a:t>
            </a:r>
            <a:r>
              <a:rPr lang="fr-FR" dirty="0"/>
              <a:t> </a:t>
            </a:r>
            <a:r>
              <a:rPr lang="fr-FR" dirty="0" err="1"/>
              <a:t>leveraged</a:t>
            </a:r>
            <a:r>
              <a:rPr lang="fr-FR" dirty="0"/>
              <a:t> for </a:t>
            </a:r>
            <a:r>
              <a:rPr lang="fr-FR" dirty="0" err="1"/>
              <a:t>this</a:t>
            </a:r>
            <a:r>
              <a:rPr lang="fr-FR" dirty="0"/>
              <a:t> case </a:t>
            </a:r>
            <a:r>
              <a:rPr lang="fr-FR" dirty="0" err="1"/>
              <a:t>study</a:t>
            </a:r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9FAE7E-200D-6140-9842-84121BA7F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TEXT PREPROCESSING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8CC51B-F332-4201-B4C0-73D5E24C7A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60414" y="3769566"/>
            <a:ext cx="7470546" cy="187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407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C9903-7202-7440-8AC5-2FB459C39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spelling</a:t>
            </a:r>
            <a:r>
              <a:rPr lang="fr-FR" dirty="0"/>
              <a:t> correction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91C41-D4CA-664F-AD2C-8A0F98E7B3C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MisSpelled</a:t>
            </a:r>
            <a:r>
              <a:rPr lang="fr-FR" dirty="0"/>
              <a:t>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blurs</a:t>
            </a:r>
            <a:r>
              <a:rPr lang="fr-FR" dirty="0"/>
              <a:t> sentence </a:t>
            </a:r>
            <a:r>
              <a:rPr lang="fr-FR" dirty="0" err="1"/>
              <a:t>meaning</a:t>
            </a:r>
            <a:endParaRPr lang="fr-FR" dirty="0"/>
          </a:p>
          <a:p>
            <a:r>
              <a:rPr lang="fr-FR" dirty="0"/>
              <a:t>Out of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words</a:t>
            </a:r>
            <a:r>
              <a:rPr lang="fr-FR" dirty="0"/>
              <a:t> are </a:t>
            </a:r>
            <a:r>
              <a:rPr lang="fr-FR" dirty="0" err="1"/>
              <a:t>considered</a:t>
            </a:r>
            <a:r>
              <a:rPr lang="fr-FR" dirty="0"/>
              <a:t> as </a:t>
            </a:r>
            <a:r>
              <a:rPr lang="fr-FR" dirty="0" err="1"/>
              <a:t>misspelled</a:t>
            </a:r>
            <a:endParaRPr lang="fr-FR" dirty="0"/>
          </a:p>
          <a:p>
            <a:pPr lvl="1"/>
            <a:r>
              <a:rPr lang="fr-FR" dirty="0"/>
              <a:t>Use </a:t>
            </a:r>
            <a:r>
              <a:rPr lang="fr-FR" dirty="0" err="1"/>
              <a:t>fasttext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 as </a:t>
            </a:r>
            <a:r>
              <a:rPr lang="fr-FR" dirty="0" err="1"/>
              <a:t>reference</a:t>
            </a:r>
            <a:endParaRPr lang="fr-FR" dirty="0"/>
          </a:p>
          <a:p>
            <a:pPr lvl="1"/>
            <a:r>
              <a:rPr lang="fr-FR" dirty="0"/>
              <a:t>USE custom </a:t>
            </a:r>
            <a:r>
              <a:rPr lang="fr-FR" dirty="0" err="1"/>
              <a:t>drug</a:t>
            </a:r>
            <a:r>
              <a:rPr lang="fr-FR" dirty="0"/>
              <a:t>/</a:t>
            </a:r>
            <a:r>
              <a:rPr lang="fr-FR" dirty="0" err="1"/>
              <a:t>ingredient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 as </a:t>
            </a:r>
            <a:r>
              <a:rPr lang="fr-FR" dirty="0" err="1"/>
              <a:t>reference</a:t>
            </a:r>
            <a:r>
              <a:rPr lang="fr-FR" dirty="0"/>
              <a:t> </a:t>
            </a:r>
            <a:r>
              <a:rPr lang="fr-FR" dirty="0" err="1"/>
              <a:t>too</a:t>
            </a:r>
            <a:endParaRPr lang="fr-FR" dirty="0"/>
          </a:p>
          <a:p>
            <a:pPr lvl="2"/>
            <a:r>
              <a:rPr lang="fr-FR" dirty="0" err="1"/>
              <a:t>Extracted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b="1" dirty="0"/>
              <a:t>ANSM</a:t>
            </a:r>
            <a:r>
              <a:rPr lang="fr-FR" dirty="0"/>
              <a:t> repository</a:t>
            </a:r>
          </a:p>
          <a:p>
            <a:r>
              <a:rPr lang="fr-FR" dirty="0"/>
              <a:t>Custom python code to </a:t>
            </a:r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closest</a:t>
            </a:r>
            <a:r>
              <a:rPr lang="fr-FR" dirty="0"/>
              <a:t> </a:t>
            </a:r>
            <a:r>
              <a:rPr lang="fr-FR" dirty="0" err="1"/>
              <a:t>word</a:t>
            </a:r>
            <a:br>
              <a:rPr lang="fr-FR" dirty="0"/>
            </a:b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levenshtein</a:t>
            </a:r>
            <a:r>
              <a:rPr lang="fr-FR" dirty="0"/>
              <a:t> distance point of </a:t>
            </a:r>
            <a:r>
              <a:rPr lang="fr-FR" dirty="0" err="1"/>
              <a:t>view</a:t>
            </a:r>
            <a:endParaRPr lang="fr-FR" dirty="0"/>
          </a:p>
          <a:p>
            <a:r>
              <a:rPr lang="en-US" dirty="0"/>
              <a:t>583 unfixed words over Initial 2108 unknown words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7A46D9-796B-43DF-B9C1-9CFF2703007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260189" y="3780152"/>
            <a:ext cx="3677285" cy="2163445"/>
          </a:xfrm>
          <a:prstGeom prst="rect">
            <a:avLst/>
          </a:prstGeom>
        </p:spPr>
      </p:pic>
      <p:pic>
        <p:nvPicPr>
          <p:cNvPr id="1028" name="Picture 4" descr="RÃ©sultat de recherche d'images pour &quot;blurry text obfuscation&quot;">
            <a:extLst>
              <a:ext uri="{FF2B5EF4-FFF2-40B4-BE49-F238E27FC236}">
                <a16:creationId xmlns:a16="http://schemas.microsoft.com/office/drawing/2014/main" id="{D29F6147-D607-407D-9714-75C211F61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212" y="2418080"/>
            <a:ext cx="3521262" cy="1129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1861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4A3E-E8D5-AC42-B150-D8EECED4D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TEXT ANNOTATION/TAGGING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52B49-D771-D241-8B5B-67FF4060BF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b="1" dirty="0" err="1"/>
              <a:t>Named</a:t>
            </a:r>
            <a:r>
              <a:rPr lang="fr-FR" b="1" dirty="0"/>
              <a:t> </a:t>
            </a:r>
            <a:r>
              <a:rPr lang="fr-FR" b="1" dirty="0" err="1"/>
              <a:t>entity</a:t>
            </a:r>
            <a:r>
              <a:rPr lang="fr-FR" b="1" dirty="0"/>
              <a:t> recognition</a:t>
            </a:r>
          </a:p>
          <a:p>
            <a:pPr lvl="1"/>
            <a:r>
              <a:rPr lang="fr-FR" dirty="0"/>
              <a:t>Custom </a:t>
            </a:r>
            <a:r>
              <a:rPr lang="fr-FR" dirty="0" err="1"/>
              <a:t>regular</a:t>
            </a:r>
            <a:r>
              <a:rPr lang="fr-FR" dirty="0"/>
              <a:t> expressions (gold standard : time, interrogative </a:t>
            </a:r>
            <a:r>
              <a:rPr lang="fr-FR" dirty="0" err="1"/>
              <a:t>pronoun</a:t>
            </a:r>
            <a:r>
              <a:rPr lang="fr-FR" dirty="0"/>
              <a:t>, ….)</a:t>
            </a:r>
          </a:p>
          <a:p>
            <a:pPr lvl="1"/>
            <a:r>
              <a:rPr lang="fr-FR" dirty="0"/>
              <a:t>Domain </a:t>
            </a:r>
            <a:r>
              <a:rPr lang="fr-FR" dirty="0" err="1"/>
              <a:t>based</a:t>
            </a:r>
            <a:r>
              <a:rPr lang="fr-FR" dirty="0"/>
              <a:t> recognition of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product</a:t>
            </a:r>
            <a:r>
              <a:rPr lang="fr-FR" dirty="0"/>
              <a:t> and </a:t>
            </a:r>
            <a:r>
              <a:rPr lang="fr-FR" dirty="0" err="1"/>
              <a:t>ingredient</a:t>
            </a:r>
            <a:r>
              <a:rPr lang="fr-FR" dirty="0"/>
              <a:t> </a:t>
            </a:r>
            <a:r>
              <a:rPr lang="fr-FR" dirty="0" err="1"/>
              <a:t>entities</a:t>
            </a:r>
            <a:r>
              <a:rPr lang="fr-FR" dirty="0"/>
              <a:t> (</a:t>
            </a:r>
            <a:r>
              <a:rPr lang="fr-FR" dirty="0" err="1"/>
              <a:t>ansm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)</a:t>
            </a:r>
          </a:p>
          <a:p>
            <a:r>
              <a:rPr lang="fr-FR" b="1" dirty="0"/>
              <a:t>Pos </a:t>
            </a:r>
            <a:r>
              <a:rPr lang="fr-FR" b="1" dirty="0" err="1"/>
              <a:t>tagging</a:t>
            </a:r>
            <a:endParaRPr lang="fr-FR" b="1" dirty="0"/>
          </a:p>
          <a:p>
            <a:pPr lvl="1"/>
            <a:r>
              <a:rPr lang="fr-FR" dirty="0"/>
              <a:t>Not </a:t>
            </a:r>
            <a:r>
              <a:rPr lang="fr-FR" dirty="0" err="1"/>
              <a:t>used</a:t>
            </a:r>
            <a:r>
              <a:rPr lang="fr-FR" dirty="0"/>
              <a:t>,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supposed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captured</a:t>
            </a:r>
            <a:r>
              <a:rPr lang="fr-FR" dirty="0"/>
              <a:t> by </a:t>
            </a:r>
            <a:r>
              <a:rPr lang="fr-FR" dirty="0" err="1"/>
              <a:t>sequence</a:t>
            </a:r>
            <a:r>
              <a:rPr lang="fr-FR" dirty="0"/>
              <a:t> modeling</a:t>
            </a:r>
          </a:p>
          <a:p>
            <a:r>
              <a:rPr lang="fr-FR" b="1" dirty="0" err="1"/>
              <a:t>Dependency</a:t>
            </a:r>
            <a:r>
              <a:rPr lang="fr-FR" b="1" dirty="0"/>
              <a:t> </a:t>
            </a:r>
            <a:r>
              <a:rPr lang="fr-FR" b="1" dirty="0" err="1"/>
              <a:t>parsing</a:t>
            </a:r>
            <a:endParaRPr lang="fr-FR" b="1" dirty="0"/>
          </a:p>
          <a:p>
            <a:pPr lvl="1"/>
            <a:r>
              <a:rPr lang="fr-FR" dirty="0"/>
              <a:t>Not </a:t>
            </a:r>
            <a:r>
              <a:rPr lang="fr-FR" dirty="0" err="1"/>
              <a:t>used</a:t>
            </a:r>
            <a:r>
              <a:rPr lang="fr-FR" dirty="0"/>
              <a:t>,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supposed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captured</a:t>
            </a:r>
            <a:r>
              <a:rPr lang="fr-FR" dirty="0"/>
              <a:t> by </a:t>
            </a:r>
            <a:r>
              <a:rPr lang="fr-FR" dirty="0" err="1"/>
              <a:t>sequence</a:t>
            </a:r>
            <a:r>
              <a:rPr lang="fr-FR" dirty="0"/>
              <a:t> modeling</a:t>
            </a:r>
          </a:p>
          <a:p>
            <a:pPr marL="0" indent="0">
              <a:buNone/>
            </a:pPr>
            <a:r>
              <a:rPr lang="fr-FR" dirty="0"/>
              <a:t>In </a:t>
            </a:r>
            <a:r>
              <a:rPr lang="fr-FR" dirty="0" err="1"/>
              <a:t>general</a:t>
            </a:r>
            <a:r>
              <a:rPr lang="fr-FR" dirty="0"/>
              <a:t>, french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badly</a:t>
            </a:r>
            <a:r>
              <a:rPr lang="fr-FR" dirty="0"/>
              <a:t> </a:t>
            </a:r>
            <a:r>
              <a:rPr lang="fr-FR" dirty="0" err="1"/>
              <a:t>supported</a:t>
            </a:r>
            <a:r>
              <a:rPr lang="fr-FR" dirty="0"/>
              <a:t> by NLP packages </a:t>
            </a:r>
            <a:r>
              <a:rPr lang="fr-FR" dirty="0" err="1"/>
              <a:t>making</a:t>
            </a:r>
            <a:br>
              <a:rPr lang="fr-FR" dirty="0"/>
            </a:br>
            <a:r>
              <a:rPr lang="fr-FR" dirty="0" err="1"/>
              <a:t>difficult</a:t>
            </a:r>
            <a:r>
              <a:rPr lang="fr-FR" dirty="0"/>
              <a:t> to exploit </a:t>
            </a:r>
            <a:r>
              <a:rPr lang="fr-FR" dirty="0" err="1"/>
              <a:t>such</a:t>
            </a:r>
            <a:r>
              <a:rPr lang="fr-FR" dirty="0"/>
              <a:t> </a:t>
            </a:r>
            <a:r>
              <a:rPr lang="fr-FR" dirty="0" err="1"/>
              <a:t>metadata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49432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A2721-F291-4B4A-A37B-3CDC2835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cleansing</a:t>
            </a:r>
            <a:r>
              <a:rPr lang="fr-FR" dirty="0"/>
              <a:t> / </a:t>
            </a:r>
            <a:r>
              <a:rPr lang="fr-FR" dirty="0" err="1"/>
              <a:t>normalization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96768-BBED-4442-99E1-8DB3067DF2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size must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reduced</a:t>
            </a:r>
            <a:r>
              <a:rPr lang="fr-FR" dirty="0"/>
              <a:t> to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workable</a:t>
            </a:r>
            <a:r>
              <a:rPr lang="fr-FR" dirty="0"/>
              <a:t> for machine</a:t>
            </a:r>
          </a:p>
          <a:p>
            <a:endParaRPr lang="fr-FR" dirty="0"/>
          </a:p>
          <a:p>
            <a:r>
              <a:rPr lang="fr-FR" b="1" dirty="0" err="1"/>
              <a:t>Stopwords</a:t>
            </a:r>
            <a:r>
              <a:rPr lang="fr-FR" dirty="0"/>
              <a:t> are </a:t>
            </a:r>
            <a:r>
              <a:rPr lang="fr-FR" dirty="0" err="1"/>
              <a:t>applied</a:t>
            </a:r>
            <a:r>
              <a:rPr lang="fr-FR" dirty="0"/>
              <a:t> to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irrelevant</a:t>
            </a:r>
            <a:r>
              <a:rPr lang="fr-FR" dirty="0"/>
              <a:t>/</a:t>
            </a:r>
            <a:r>
              <a:rPr lang="fr-FR" dirty="0" err="1"/>
              <a:t>frequent</a:t>
            </a:r>
            <a:r>
              <a:rPr lang="fr-FR" dirty="0"/>
              <a:t> </a:t>
            </a:r>
            <a:r>
              <a:rPr lang="fr-FR" dirty="0" err="1"/>
              <a:t>words</a:t>
            </a:r>
            <a:endParaRPr lang="fr-FR" dirty="0"/>
          </a:p>
          <a:p>
            <a:endParaRPr lang="fr-FR" dirty="0"/>
          </a:p>
          <a:p>
            <a:r>
              <a:rPr lang="fr-FR" b="1" dirty="0" err="1"/>
              <a:t>Stemming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applied</a:t>
            </a:r>
            <a:r>
              <a:rPr lang="fr-FR" dirty="0"/>
              <a:t> to collapse </a:t>
            </a:r>
            <a:r>
              <a:rPr lang="fr-FR" dirty="0" err="1"/>
              <a:t>morphological</a:t>
            </a:r>
            <a:r>
              <a:rPr lang="fr-FR" dirty="0"/>
              <a:t> variants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root</a:t>
            </a:r>
          </a:p>
          <a:p>
            <a:pPr lvl="1"/>
            <a:r>
              <a:rPr lang="fr-FR" dirty="0"/>
              <a:t>It </a:t>
            </a:r>
            <a:r>
              <a:rPr lang="fr-FR" dirty="0" err="1"/>
              <a:t>eliminates</a:t>
            </a:r>
            <a:r>
              <a:rPr lang="fr-FR" dirty="0"/>
              <a:t> </a:t>
            </a:r>
            <a:r>
              <a:rPr lang="fr-FR" dirty="0" err="1"/>
              <a:t>irrelevant</a:t>
            </a:r>
            <a:r>
              <a:rPr lang="fr-FR" dirty="0"/>
              <a:t> </a:t>
            </a:r>
            <a:r>
              <a:rPr lang="fr-FR" dirty="0" err="1"/>
              <a:t>semantic</a:t>
            </a:r>
            <a:r>
              <a:rPr lang="fr-FR" dirty="0"/>
              <a:t> distance on </a:t>
            </a:r>
            <a:r>
              <a:rPr lang="fr-FR" dirty="0" err="1"/>
              <a:t>features</a:t>
            </a:r>
            <a:endParaRPr lang="fr-FR" dirty="0"/>
          </a:p>
          <a:p>
            <a:pPr lvl="1"/>
            <a:r>
              <a:rPr lang="fr-FR" dirty="0" err="1"/>
              <a:t>Stemming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compatible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word</a:t>
            </a:r>
            <a:r>
              <a:rPr lang="fr-FR" dirty="0"/>
              <a:t> embedding </a:t>
            </a:r>
            <a:r>
              <a:rPr lang="fr-FR" dirty="0" err="1"/>
              <a:t>whose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stemmed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2950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4D71-B498-A54D-8465-717F52187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CLASSICAL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419D5-680D-5E4B-A10F-88E8518B188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ALL TECHNIQUES </a:t>
            </a:r>
            <a:r>
              <a:rPr lang="fr-FR" dirty="0" err="1"/>
              <a:t>which</a:t>
            </a:r>
            <a:r>
              <a:rPr lang="fr-FR" dirty="0"/>
              <a:t> are not </a:t>
            </a:r>
            <a:r>
              <a:rPr lang="fr-FR" dirty="0" err="1"/>
              <a:t>relying</a:t>
            </a:r>
            <a:r>
              <a:rPr lang="fr-FR" dirty="0"/>
              <a:t> on neural network</a:t>
            </a:r>
          </a:p>
          <a:p>
            <a:r>
              <a:rPr lang="fr-FR" dirty="0" err="1"/>
              <a:t>SVM,Gradient</a:t>
            </a:r>
            <a:r>
              <a:rPr lang="fr-FR" dirty="0"/>
              <a:t> </a:t>
            </a:r>
            <a:r>
              <a:rPr lang="fr-FR" dirty="0" err="1"/>
              <a:t>boosting</a:t>
            </a:r>
            <a:r>
              <a:rPr lang="fr-FR" dirty="0"/>
              <a:t>, </a:t>
            </a:r>
            <a:r>
              <a:rPr lang="fr-FR" dirty="0" err="1"/>
              <a:t>Hidden</a:t>
            </a:r>
            <a:r>
              <a:rPr lang="fr-FR" dirty="0"/>
              <a:t> </a:t>
            </a:r>
            <a:r>
              <a:rPr lang="fr-FR" dirty="0" err="1"/>
              <a:t>markov</a:t>
            </a:r>
            <a:r>
              <a:rPr lang="fr-FR" dirty="0"/>
              <a:t> model, …</a:t>
            </a:r>
          </a:p>
        </p:txBody>
      </p:sp>
      <p:pic>
        <p:nvPicPr>
          <p:cNvPr id="3074" name="Picture 2" descr="RÃ©sultat de recherche d'images pour &quot;statistical inference text cloud&quot;">
            <a:extLst>
              <a:ext uri="{FF2B5EF4-FFF2-40B4-BE49-F238E27FC236}">
                <a16:creationId xmlns:a16="http://schemas.microsoft.com/office/drawing/2014/main" id="{FEBCF1BA-C85E-4BE9-A9E9-FBAA995D4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8006" y="2516267"/>
            <a:ext cx="3012881" cy="312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774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2725-D868-AA4A-AE4B-2B6DFECD0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Modeling</a:t>
            </a:r>
            <a:r>
              <a:rPr lang="fr-FR" dirty="0"/>
              <a:t> </a:t>
            </a:r>
            <a:r>
              <a:rPr lang="fr-FR" dirty="0" err="1"/>
              <a:t>elaboration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AD616-B899-9B48-B7CB-871250DC26A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b="1" dirty="0"/>
              <a:t>HMM</a:t>
            </a:r>
            <a:r>
              <a:rPr lang="fr-FR" dirty="0"/>
              <a:t> (</a:t>
            </a:r>
            <a:r>
              <a:rPr lang="fr-FR" dirty="0" err="1"/>
              <a:t>Hidden</a:t>
            </a:r>
            <a:r>
              <a:rPr lang="fr-FR" dirty="0"/>
              <a:t> </a:t>
            </a:r>
            <a:r>
              <a:rPr lang="fr-FR" dirty="0" err="1"/>
              <a:t>markov</a:t>
            </a:r>
            <a:r>
              <a:rPr lang="fr-FR" dirty="0"/>
              <a:t> model) As </a:t>
            </a:r>
            <a:r>
              <a:rPr lang="fr-FR" dirty="0" err="1"/>
              <a:t>sequence</a:t>
            </a:r>
            <a:r>
              <a:rPr lang="fr-FR" dirty="0"/>
              <a:t> modeling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suitable</a:t>
            </a:r>
            <a:r>
              <a:rPr lang="fr-FR" dirty="0"/>
              <a:t> for NLP</a:t>
            </a:r>
          </a:p>
          <a:p>
            <a:pPr lvl="1"/>
            <a:r>
              <a:rPr lang="fr-FR" dirty="0"/>
              <a:t>Few python </a:t>
            </a:r>
            <a:r>
              <a:rPr lang="fr-FR" dirty="0" err="1"/>
              <a:t>implementation</a:t>
            </a:r>
            <a:r>
              <a:rPr lang="fr-FR" dirty="0"/>
              <a:t> (</a:t>
            </a:r>
            <a:r>
              <a:rPr lang="fr-FR" dirty="0" err="1"/>
              <a:t>hmms</a:t>
            </a:r>
            <a:r>
              <a:rPr lang="fr-FR" dirty="0"/>
              <a:t> 0.1) and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difficult</a:t>
            </a:r>
            <a:r>
              <a:rPr lang="fr-FR" dirty="0"/>
              <a:t> to exploit</a:t>
            </a:r>
          </a:p>
          <a:p>
            <a:r>
              <a:rPr lang="fr-FR" dirty="0" err="1"/>
              <a:t>Compensate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modeling </a:t>
            </a:r>
            <a:r>
              <a:rPr lang="fr-FR" dirty="0" err="1"/>
              <a:t>discarding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engineering</a:t>
            </a:r>
          </a:p>
          <a:p>
            <a:pPr lvl="1"/>
            <a:r>
              <a:rPr lang="fr-FR" dirty="0"/>
              <a:t>Count and distance </a:t>
            </a:r>
            <a:r>
              <a:rPr lang="fr-FR" dirty="0" err="1"/>
              <a:t>based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on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named</a:t>
            </a:r>
            <a:r>
              <a:rPr lang="fr-FR" dirty="0"/>
              <a:t> </a:t>
            </a:r>
            <a:r>
              <a:rPr lang="fr-FR" dirty="0" err="1"/>
              <a:t>entities</a:t>
            </a:r>
            <a:endParaRPr lang="fr-FR" dirty="0"/>
          </a:p>
          <a:p>
            <a:pPr lvl="1"/>
            <a:r>
              <a:rPr lang="fr-FR" dirty="0" err="1"/>
              <a:t>Extracted</a:t>
            </a:r>
            <a:r>
              <a:rPr lang="fr-FR" dirty="0"/>
              <a:t> topic </a:t>
            </a:r>
            <a:r>
              <a:rPr lang="fr-FR" dirty="0" err="1"/>
              <a:t>likelihood</a:t>
            </a:r>
            <a:r>
              <a:rPr lang="fr-FR" dirty="0"/>
              <a:t> </a:t>
            </a:r>
            <a:r>
              <a:rPr lang="fr-FR" dirty="0" err="1"/>
              <a:t>features</a:t>
            </a:r>
            <a:endParaRPr lang="fr-FR" dirty="0"/>
          </a:p>
          <a:p>
            <a:r>
              <a:rPr lang="fr-FR" dirty="0"/>
              <a:t>Select </a:t>
            </a:r>
            <a:r>
              <a:rPr lang="fr-FR" b="1" dirty="0" err="1"/>
              <a:t>xgboost</a:t>
            </a:r>
            <a:r>
              <a:rPr lang="fr-FR" dirty="0"/>
              <a:t> as the best </a:t>
            </a:r>
            <a:r>
              <a:rPr lang="fr-FR" dirty="0" err="1"/>
              <a:t>multi-purpose</a:t>
            </a:r>
            <a:r>
              <a:rPr lang="fr-FR" dirty="0"/>
              <a:t> Classifier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52843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C3DE-FB70-1747-81BA-908E8B4C5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vectorization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9E07B-08D9-6946-BEF2-F800E138E0A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b="1" dirty="0"/>
              <a:t>TF-IDF</a:t>
            </a:r>
            <a:r>
              <a:rPr lang="fr-FR" dirty="0"/>
              <a:t> (</a:t>
            </a:r>
            <a:r>
              <a:rPr lang="fr-FR" dirty="0" err="1"/>
              <a:t>Term</a:t>
            </a:r>
            <a:r>
              <a:rPr lang="fr-FR" dirty="0"/>
              <a:t> </a:t>
            </a:r>
            <a:r>
              <a:rPr lang="fr-FR" dirty="0" err="1"/>
              <a:t>frequency</a:t>
            </a:r>
            <a:r>
              <a:rPr lang="fr-FR" dirty="0"/>
              <a:t> inverse document </a:t>
            </a:r>
            <a:r>
              <a:rPr lang="fr-FR" dirty="0" err="1"/>
              <a:t>frequency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Document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represented</a:t>
            </a:r>
            <a:r>
              <a:rPr lang="fr-FR" dirty="0"/>
              <a:t> as a </a:t>
            </a:r>
            <a:r>
              <a:rPr lang="fr-FR" dirty="0" err="1"/>
              <a:t>numerical</a:t>
            </a:r>
            <a:r>
              <a:rPr lang="fr-FR" dirty="0"/>
              <a:t> vector in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space</a:t>
            </a:r>
            <a:endParaRPr lang="fr-FR" dirty="0"/>
          </a:p>
          <a:p>
            <a:pPr lvl="1"/>
            <a:r>
              <a:rPr lang="fr-FR" dirty="0"/>
              <a:t>Word </a:t>
            </a:r>
            <a:r>
              <a:rPr lang="fr-FR" dirty="0" err="1"/>
              <a:t>order</a:t>
            </a:r>
            <a:r>
              <a:rPr lang="fr-FR" dirty="0"/>
              <a:t> (</a:t>
            </a:r>
            <a:r>
              <a:rPr lang="fr-FR" dirty="0" err="1"/>
              <a:t>context</a:t>
            </a:r>
            <a:r>
              <a:rPr lang="fr-FR" dirty="0"/>
              <a:t>)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lost</a:t>
            </a:r>
            <a:endParaRPr lang="fr-FR" dirty="0"/>
          </a:p>
          <a:p>
            <a:pPr lvl="1"/>
            <a:r>
              <a:rPr lang="fr-FR" b="1" dirty="0"/>
              <a:t>Word co-occurrence </a:t>
            </a:r>
            <a:r>
              <a:rPr lang="fr-FR" b="1" dirty="0" err="1"/>
              <a:t>is</a:t>
            </a:r>
            <a:r>
              <a:rPr lang="fr-FR" b="1" dirty="0"/>
              <a:t> </a:t>
            </a:r>
            <a:r>
              <a:rPr lang="fr-FR" b="1" dirty="0" err="1"/>
              <a:t>caught</a:t>
            </a:r>
            <a:r>
              <a:rPr lang="fr-FR" b="1" dirty="0"/>
              <a:t> to </a:t>
            </a:r>
            <a:r>
              <a:rPr lang="fr-FR" b="1" dirty="0" err="1"/>
              <a:t>explain</a:t>
            </a:r>
            <a:r>
              <a:rPr lang="fr-FR" b="1" dirty="0"/>
              <a:t> </a:t>
            </a:r>
            <a:r>
              <a:rPr lang="fr-FR" b="1" dirty="0" err="1"/>
              <a:t>target</a:t>
            </a:r>
            <a:endParaRPr lang="fr-FR" b="1" dirty="0"/>
          </a:p>
          <a:p>
            <a:r>
              <a:rPr lang="fr-FR" b="1" dirty="0"/>
              <a:t>PCA</a:t>
            </a:r>
            <a:r>
              <a:rPr lang="fr-FR" dirty="0"/>
              <a:t> (principal component </a:t>
            </a:r>
            <a:r>
              <a:rPr lang="fr-FR" dirty="0" err="1"/>
              <a:t>analysis</a:t>
            </a:r>
            <a:r>
              <a:rPr lang="fr-FR" dirty="0"/>
              <a:t>) as fast </a:t>
            </a:r>
            <a:r>
              <a:rPr lang="fr-FR" dirty="0" err="1"/>
              <a:t>linear</a:t>
            </a:r>
            <a:r>
              <a:rPr lang="fr-FR" dirty="0"/>
              <a:t> dimension </a:t>
            </a:r>
            <a:r>
              <a:rPr lang="fr-FR" dirty="0" err="1"/>
              <a:t>reduction</a:t>
            </a:r>
            <a:endParaRPr lang="fr-FR" dirty="0"/>
          </a:p>
          <a:p>
            <a:pPr lvl="1"/>
            <a:r>
              <a:rPr lang="fr-FR" dirty="0"/>
              <a:t>300 </a:t>
            </a:r>
            <a:r>
              <a:rPr lang="fr-FR" dirty="0" err="1"/>
              <a:t>dimensional</a:t>
            </a:r>
            <a:r>
              <a:rPr lang="fr-FR" dirty="0"/>
              <a:t> output </a:t>
            </a:r>
            <a:r>
              <a:rPr lang="fr-FR" dirty="0" err="1"/>
              <a:t>space</a:t>
            </a:r>
            <a:r>
              <a:rPr lang="fr-FR" dirty="0"/>
              <a:t> </a:t>
            </a:r>
            <a:r>
              <a:rPr lang="fr-FR" dirty="0" err="1"/>
              <a:t>similarly</a:t>
            </a:r>
            <a:r>
              <a:rPr lang="fr-FR" dirty="0"/>
              <a:t> to </a:t>
            </a:r>
            <a:r>
              <a:rPr lang="fr-FR" dirty="0" err="1"/>
              <a:t>fasttext</a:t>
            </a:r>
            <a:r>
              <a:rPr lang="fr-FR" dirty="0"/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120556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1FE67-A28C-5946-8FD8-B4EB437A5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PROJECT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4993E-305E-F14A-9E88-59F2C12A46F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64988"/>
            <a:ext cx="10363826" cy="3826212"/>
          </a:xfrm>
        </p:spPr>
        <p:txBody>
          <a:bodyPr>
            <a:normAutofit/>
          </a:bodyPr>
          <a:lstStyle/>
          <a:p>
            <a:r>
              <a:rPr lang="fr-FR" dirty="0"/>
              <a:t>DEEP </a:t>
            </a:r>
            <a:r>
              <a:rPr lang="fr-FR" dirty="0" err="1"/>
              <a:t>LEARning</a:t>
            </a:r>
            <a:r>
              <a:rPr lang="fr-FR" dirty="0"/>
              <a:t> OVERTAKES CLASSICAL TECHNIQUES in </a:t>
            </a:r>
            <a:r>
              <a:rPr lang="fr-FR" dirty="0" err="1"/>
              <a:t>nLP</a:t>
            </a:r>
            <a:r>
              <a:rPr lang="fr-FR" dirty="0"/>
              <a:t> </a:t>
            </a:r>
            <a:r>
              <a:rPr lang="fr-FR" dirty="0" err="1"/>
              <a:t>domain</a:t>
            </a:r>
            <a:endParaRPr lang="fr-FR" dirty="0"/>
          </a:p>
          <a:p>
            <a:r>
              <a:rPr lang="fr-FR" dirty="0" err="1"/>
              <a:t>comparE</a:t>
            </a:r>
            <a:r>
              <a:rPr lang="fr-FR" dirty="0"/>
              <a:t>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vs </a:t>
            </a:r>
            <a:r>
              <a:rPr lang="fr-FR" dirty="0" err="1"/>
              <a:t>classical</a:t>
            </a:r>
            <a:r>
              <a:rPr lang="fr-FR" dirty="0"/>
              <a:t> techniques to </a:t>
            </a:r>
            <a:r>
              <a:rPr lang="fr-FR" dirty="0" err="1"/>
              <a:t>tackLe</a:t>
            </a:r>
            <a:r>
              <a:rPr lang="fr-FR" dirty="0"/>
              <a:t> a </a:t>
            </a:r>
            <a:r>
              <a:rPr lang="fr-FR" dirty="0" err="1"/>
              <a:t>REaL</a:t>
            </a:r>
            <a:r>
              <a:rPr lang="fr-FR" dirty="0"/>
              <a:t> LIFE  NLP </a:t>
            </a:r>
            <a:r>
              <a:rPr lang="fr-FR" dirty="0" err="1"/>
              <a:t>Problem</a:t>
            </a:r>
            <a:endParaRPr lang="fr-FR" dirty="0"/>
          </a:p>
          <a:p>
            <a:pPr lvl="1"/>
            <a:r>
              <a:rPr lang="fr-FR" dirty="0"/>
              <a:t>Model </a:t>
            </a:r>
            <a:r>
              <a:rPr lang="fr-FR" dirty="0" err="1"/>
              <a:t>accuracy</a:t>
            </a:r>
            <a:endParaRPr lang="fr-FR" dirty="0"/>
          </a:p>
          <a:p>
            <a:pPr lvl="1"/>
            <a:r>
              <a:rPr lang="fr-FR" dirty="0"/>
              <a:t>Model </a:t>
            </a:r>
            <a:r>
              <a:rPr lang="fr-FR" dirty="0" err="1"/>
              <a:t>interpretability</a:t>
            </a:r>
            <a:endParaRPr lang="fr-FR" dirty="0"/>
          </a:p>
          <a:p>
            <a:pPr lvl="1"/>
            <a:r>
              <a:rPr lang="fr-FR" dirty="0"/>
              <a:t>TOOLING</a:t>
            </a:r>
          </a:p>
          <a:p>
            <a:pPr lvl="1"/>
            <a:r>
              <a:rPr lang="fr-FR" dirty="0"/>
              <a:t>SUSTAINABILITY</a:t>
            </a:r>
          </a:p>
          <a:p>
            <a:r>
              <a:rPr lang="fr-FR" dirty="0"/>
              <a:t>POSOS startup data challenge</a:t>
            </a:r>
          </a:p>
          <a:p>
            <a:pPr lvl="1"/>
            <a:r>
              <a:rPr lang="fr-FR" dirty="0" err="1"/>
              <a:t>Categorize</a:t>
            </a:r>
            <a:r>
              <a:rPr lang="fr-FR" dirty="0"/>
              <a:t> TEXTS RELATED TO </a:t>
            </a:r>
            <a:r>
              <a:rPr lang="fr-FR" dirty="0" err="1"/>
              <a:t>QUEStion</a:t>
            </a:r>
            <a:r>
              <a:rPr lang="fr-FR" dirty="0"/>
              <a:t> on DRUG INTO 51 CLASSES</a:t>
            </a:r>
          </a:p>
          <a:p>
            <a:pPr lvl="1"/>
            <a:r>
              <a:rPr lang="fr-FR" dirty="0"/>
              <a:t>Few </a:t>
            </a:r>
            <a:r>
              <a:rPr lang="fr-FR" dirty="0" err="1"/>
              <a:t>samples</a:t>
            </a:r>
            <a:r>
              <a:rPr lang="fr-FR" dirty="0"/>
              <a:t>, MANY MISSPELLINGS, </a:t>
            </a:r>
            <a:r>
              <a:rPr lang="fr-FR" dirty="0" err="1"/>
              <a:t>familiar</a:t>
            </a:r>
            <a:r>
              <a:rPr lang="fr-FR" dirty="0"/>
              <a:t> </a:t>
            </a:r>
            <a:r>
              <a:rPr lang="fr-FR" dirty="0" err="1"/>
              <a:t>writing</a:t>
            </a:r>
            <a:r>
              <a:rPr lang="fr-FR" dirty="0"/>
              <a:t> style,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vocabulary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824445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EA85E-CBED-2940-A0C7-67C31E7F1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AS </a:t>
            </a:r>
            <a:r>
              <a:rPr lang="fr-FR" dirty="0" err="1"/>
              <a:t>eXTRA</a:t>
            </a:r>
            <a:r>
              <a:rPr lang="fr-FR" dirty="0"/>
              <a:t>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28DDB-0651-B243-B1FF-6EEDD1369D4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Basic </a:t>
            </a:r>
            <a:r>
              <a:rPr lang="fr-FR" dirty="0" err="1"/>
              <a:t>Statistics</a:t>
            </a:r>
            <a:r>
              <a:rPr lang="fr-FR" dirty="0"/>
              <a:t> on </a:t>
            </a:r>
            <a:r>
              <a:rPr lang="fr-FR" b="1" dirty="0" err="1"/>
              <a:t>text</a:t>
            </a:r>
            <a:r>
              <a:rPr lang="fr-FR" b="1" dirty="0"/>
              <a:t> </a:t>
            </a:r>
            <a:r>
              <a:rPr lang="fr-FR" b="1" dirty="0" err="1"/>
              <a:t>anatomy</a:t>
            </a:r>
            <a:endParaRPr lang="fr-FR" dirty="0"/>
          </a:p>
          <a:p>
            <a:pPr lvl="1"/>
            <a:r>
              <a:rPr lang="fr-FR" dirty="0"/>
              <a:t>Word count, sentence count, …</a:t>
            </a:r>
          </a:p>
          <a:p>
            <a:r>
              <a:rPr lang="fr-FR" dirty="0" err="1"/>
              <a:t>statistics</a:t>
            </a:r>
            <a:r>
              <a:rPr lang="fr-FR" dirty="0"/>
              <a:t> on </a:t>
            </a:r>
            <a:r>
              <a:rPr lang="fr-FR" b="1" dirty="0" err="1"/>
              <a:t>named</a:t>
            </a:r>
            <a:r>
              <a:rPr lang="fr-FR" b="1" dirty="0"/>
              <a:t> </a:t>
            </a:r>
            <a:r>
              <a:rPr lang="fr-FR" b="1" dirty="0" err="1"/>
              <a:t>entities</a:t>
            </a:r>
            <a:endParaRPr lang="fr-FR" dirty="0"/>
          </a:p>
          <a:p>
            <a:pPr lvl="1"/>
            <a:r>
              <a:rPr lang="fr-FR" dirty="0" err="1"/>
              <a:t>Named</a:t>
            </a:r>
            <a:r>
              <a:rPr lang="fr-FR" dirty="0"/>
              <a:t> </a:t>
            </a:r>
            <a:r>
              <a:rPr lang="fr-FR" dirty="0" err="1"/>
              <a:t>entities</a:t>
            </a:r>
            <a:r>
              <a:rPr lang="fr-FR" dirty="0"/>
              <a:t> are </a:t>
            </a:r>
            <a:r>
              <a:rPr lang="fr-FR" dirty="0" err="1"/>
              <a:t>identified</a:t>
            </a:r>
            <a:r>
              <a:rPr lang="fr-FR" dirty="0"/>
              <a:t> by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or </a:t>
            </a:r>
            <a:r>
              <a:rPr lang="fr-FR" dirty="0" err="1"/>
              <a:t>thanks</a:t>
            </a:r>
            <a:r>
              <a:rPr lang="fr-FR" dirty="0"/>
              <a:t> to custom </a:t>
            </a:r>
            <a:r>
              <a:rPr lang="fr-FR" dirty="0" err="1"/>
              <a:t>regular</a:t>
            </a:r>
            <a:r>
              <a:rPr lang="fr-FR" dirty="0"/>
              <a:t> expressions</a:t>
            </a:r>
          </a:p>
          <a:p>
            <a:pPr lvl="1"/>
            <a:r>
              <a:rPr lang="fr-FR" b="1" dirty="0"/>
              <a:t>Count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(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product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, time, </a:t>
            </a:r>
            <a:r>
              <a:rPr lang="fr-FR" dirty="0" err="1"/>
              <a:t>quantity</a:t>
            </a:r>
            <a:r>
              <a:rPr lang="fr-FR" dirty="0"/>
              <a:t>, …)</a:t>
            </a:r>
          </a:p>
          <a:p>
            <a:pPr lvl="1"/>
            <a:r>
              <a:rPr lang="fr-FR" b="1" dirty="0"/>
              <a:t>distant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(</a:t>
            </a:r>
            <a:r>
              <a:rPr lang="fr-FR" dirty="0" err="1"/>
              <a:t>word</a:t>
            </a:r>
            <a:r>
              <a:rPr lang="fr-FR" dirty="0"/>
              <a:t> distance </a:t>
            </a:r>
            <a:r>
              <a:rPr lang="fr-FR" dirty="0" err="1"/>
              <a:t>between</a:t>
            </a:r>
            <a:r>
              <a:rPr lang="fr-FR" dirty="0"/>
              <a:t> 2 </a:t>
            </a:r>
            <a:r>
              <a:rPr lang="fr-FR" dirty="0" err="1"/>
              <a:t>entities</a:t>
            </a:r>
            <a:r>
              <a:rPr lang="fr-FR" dirty="0"/>
              <a:t>)</a:t>
            </a:r>
          </a:p>
          <a:p>
            <a:pPr lvl="2"/>
            <a:r>
              <a:rPr lang="fr-FR" dirty="0"/>
              <a:t>It captures the relative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order</a:t>
            </a:r>
            <a:r>
              <a:rPr lang="fr-FR" dirty="0"/>
              <a:t> on key </a:t>
            </a:r>
            <a:r>
              <a:rPr lang="fr-FR" dirty="0" err="1"/>
              <a:t>entities</a:t>
            </a:r>
            <a:endParaRPr lang="fr-FR" dirty="0"/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6D6270-6CCA-4687-92C0-D5CB6603A0B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25781" y="5368922"/>
            <a:ext cx="6645910" cy="114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086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E2A5-7B5A-4F20-BD6D-8DB6D1931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Topic </a:t>
            </a:r>
            <a:r>
              <a:rPr lang="fr-FR" dirty="0" err="1"/>
              <a:t>likelihood</a:t>
            </a:r>
            <a:r>
              <a:rPr lang="fr-FR" dirty="0"/>
              <a:t> </a:t>
            </a:r>
            <a:r>
              <a:rPr lang="fr-FR" dirty="0" err="1"/>
              <a:t>feature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C9A89-A020-4C35-BD03-6FE0309A8B6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Extract</a:t>
            </a:r>
            <a:r>
              <a:rPr lang="fr-FR" dirty="0"/>
              <a:t> 50 topics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nmf</a:t>
            </a:r>
            <a:r>
              <a:rPr lang="fr-FR" dirty="0"/>
              <a:t> </a:t>
            </a:r>
            <a:r>
              <a:rPr lang="fr-FR" dirty="0" err="1"/>
              <a:t>algorithm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Expect</a:t>
            </a:r>
            <a:r>
              <a:rPr lang="fr-FR" dirty="0"/>
              <a:t> topic matches label or at least </a:t>
            </a:r>
            <a:r>
              <a:rPr lang="fr-FR" dirty="0" err="1"/>
              <a:t>there’s</a:t>
            </a:r>
            <a:r>
              <a:rPr lang="fr-FR" dirty="0"/>
              <a:t> a </a:t>
            </a:r>
            <a:r>
              <a:rPr lang="fr-FR" dirty="0" err="1"/>
              <a:t>correlation</a:t>
            </a:r>
            <a:endParaRPr lang="fr-FR" dirty="0"/>
          </a:p>
          <a:p>
            <a:r>
              <a:rPr lang="fr-FR" dirty="0" err="1"/>
              <a:t>Compute</a:t>
            </a:r>
            <a:r>
              <a:rPr lang="fr-FR" dirty="0"/>
              <a:t> the </a:t>
            </a:r>
            <a:r>
              <a:rPr lang="fr-FR" dirty="0" err="1"/>
              <a:t>probability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a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related</a:t>
            </a:r>
            <a:r>
              <a:rPr lang="fr-FR" dirty="0"/>
              <a:t> to the topic as</a:t>
            </a:r>
          </a:p>
          <a:p>
            <a:pPr lvl="1"/>
            <a:r>
              <a:rPr lang="fr-FR" sz="1600" dirty="0"/>
              <a:t>P (TOPIC |TEXT) = </a:t>
            </a:r>
            <a:r>
              <a:rPr lang="fr-FR" sz="1600" dirty="0" err="1"/>
              <a:t>intersect_count</a:t>
            </a:r>
            <a:r>
              <a:rPr lang="fr-FR" sz="1600" dirty="0"/>
              <a:t>(WORDS(TEXT), </a:t>
            </a:r>
            <a:r>
              <a:rPr lang="fr-FR" sz="1600" dirty="0" err="1"/>
              <a:t>topic_components</a:t>
            </a:r>
            <a:r>
              <a:rPr lang="fr-FR" sz="1600" dirty="0"/>
              <a:t>)/ Count (</a:t>
            </a:r>
            <a:r>
              <a:rPr lang="fr-FR" sz="1600" dirty="0" err="1"/>
              <a:t>topic_components</a:t>
            </a:r>
            <a:r>
              <a:rPr lang="fr-FR" sz="16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D1635-5E14-4431-9C43-7AF7A5B6AD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13880" y="4694515"/>
            <a:ext cx="6569513" cy="14862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32A3DC-4FF9-44D7-84C8-06C1AC212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801" y="1828800"/>
            <a:ext cx="5329473" cy="12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17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9EA48-75D8-4E14-8A44-77240719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Classical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pipeline </a:t>
            </a:r>
            <a:r>
              <a:rPr lang="fr-FR" dirty="0" err="1"/>
              <a:t>overview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A1EC00-AF06-42C7-A6B0-BDF5DE6F72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16897" y="2020719"/>
            <a:ext cx="5679233" cy="470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0546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2408-AE1C-E645-BCC8-E26B43429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hyper-</a:t>
            </a:r>
            <a:r>
              <a:rPr lang="fr-FR" dirty="0" err="1"/>
              <a:t>parameters</a:t>
            </a:r>
            <a:r>
              <a:rPr lang="fr-FR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054A0-B478-364F-8CCB-E0733E9BB0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Focus on few instrumental hyper parameters</a:t>
            </a:r>
          </a:p>
          <a:p>
            <a:pPr lvl="1"/>
            <a:r>
              <a:rPr lang="en-US" dirty="0" err="1"/>
              <a:t>max_depth</a:t>
            </a:r>
            <a:endParaRPr lang="en-US" dirty="0"/>
          </a:p>
          <a:p>
            <a:pPr lvl="1"/>
            <a:r>
              <a:rPr lang="en-US" dirty="0" err="1"/>
              <a:t>min_child_weight</a:t>
            </a:r>
            <a:endParaRPr lang="en-US" dirty="0"/>
          </a:p>
          <a:p>
            <a:pPr lvl="1"/>
            <a:r>
              <a:rPr lang="en-US" dirty="0" err="1"/>
              <a:t>n_estimators</a:t>
            </a:r>
            <a:endParaRPr lang="en-US" dirty="0"/>
          </a:p>
          <a:p>
            <a:pPr lvl="1"/>
            <a:r>
              <a:rPr lang="en-US" dirty="0" err="1"/>
              <a:t>learning_rate</a:t>
            </a:r>
            <a:r>
              <a:rPr lang="en-US" dirty="0"/>
              <a:t> (eta)</a:t>
            </a:r>
          </a:p>
          <a:p>
            <a:r>
              <a:rPr lang="fr-FR" dirty="0" err="1"/>
              <a:t>They</a:t>
            </a:r>
            <a:r>
              <a:rPr lang="fr-FR" dirty="0"/>
              <a:t> are ‘</a:t>
            </a:r>
            <a:r>
              <a:rPr lang="fr-FR" b="1" dirty="0" err="1"/>
              <a:t>grid-searched</a:t>
            </a:r>
            <a:r>
              <a:rPr lang="fr-FR" dirty="0"/>
              <a:t>’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b="1" dirty="0"/>
              <a:t>Cross </a:t>
            </a:r>
            <a:r>
              <a:rPr lang="fr-FR" b="1" dirty="0" err="1"/>
              <a:t>validated</a:t>
            </a:r>
            <a:r>
              <a:rPr lang="fr-FR" dirty="0"/>
              <a:t> </a:t>
            </a:r>
            <a:r>
              <a:rPr lang="fr-FR" dirty="0" err="1"/>
              <a:t>dataset</a:t>
            </a:r>
            <a:r>
              <a:rPr lang="fr-FR" dirty="0"/>
              <a:t> to </a:t>
            </a:r>
            <a:r>
              <a:rPr lang="fr-FR" dirty="0" err="1"/>
              <a:t>find</a:t>
            </a:r>
            <a:r>
              <a:rPr lang="fr-FR" dirty="0"/>
              <a:t> the optimal values</a:t>
            </a:r>
          </a:p>
          <a:p>
            <a:r>
              <a:rPr lang="fr-FR" dirty="0"/>
              <a:t>Even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gPU</a:t>
            </a:r>
            <a:r>
              <a:rPr lang="fr-FR" dirty="0"/>
              <a:t> </a:t>
            </a:r>
            <a:r>
              <a:rPr lang="fr-FR" dirty="0" err="1"/>
              <a:t>acceleration</a:t>
            </a:r>
            <a:r>
              <a:rPr lang="fr-FR" dirty="0"/>
              <a:t>, </a:t>
            </a:r>
            <a:r>
              <a:rPr lang="fr-FR" dirty="0" err="1"/>
              <a:t>grid</a:t>
            </a:r>
            <a:r>
              <a:rPr lang="fr-FR" dirty="0"/>
              <a:t> </a:t>
            </a:r>
            <a:r>
              <a:rPr lang="fr-FR" dirty="0" err="1"/>
              <a:t>search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slow</a:t>
            </a:r>
          </a:p>
        </p:txBody>
      </p:sp>
    </p:spTree>
    <p:extLst>
      <p:ext uri="{BB962C8B-B14F-4D97-AF65-F5344CB8AC3E}">
        <p14:creationId xmlns:p14="http://schemas.microsoft.com/office/powerpoint/2010/main" val="4060551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5C5A7-13A7-5E40-8E55-526DC22D5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Performance </a:t>
            </a:r>
            <a:r>
              <a:rPr lang="fr-FR" dirty="0" err="1"/>
              <a:t>resultS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22CCF-66BD-BD4A-B04D-1967435011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Poor </a:t>
            </a:r>
            <a:r>
              <a:rPr lang="fr-FR" dirty="0" err="1"/>
              <a:t>accuracy</a:t>
            </a:r>
            <a:r>
              <a:rPr lang="fr-FR" dirty="0"/>
              <a:t> on test SET</a:t>
            </a:r>
          </a:p>
          <a:p>
            <a:pPr lvl="1"/>
            <a:r>
              <a:rPr lang="en-US" b="1" dirty="0"/>
              <a:t>micro F1-score</a:t>
            </a:r>
            <a:r>
              <a:rPr lang="en-US" dirty="0"/>
              <a:t>    	macro F1-score		support</a:t>
            </a:r>
            <a:endParaRPr lang="fr-FR" dirty="0"/>
          </a:p>
          <a:p>
            <a:pPr lvl="1"/>
            <a:r>
              <a:rPr lang="en-US" dirty="0">
                <a:highlight>
                  <a:srgbClr val="FFFF00"/>
                </a:highlight>
              </a:rPr>
              <a:t>0.63</a:t>
            </a:r>
            <a:r>
              <a:rPr lang="en-US" dirty="0"/>
              <a:t> 		0.44      			1205</a:t>
            </a:r>
            <a:endParaRPr lang="fr-FR" dirty="0"/>
          </a:p>
          <a:p>
            <a:pPr lvl="1"/>
            <a:r>
              <a:rPr lang="fr-FR" dirty="0"/>
              <a:t>Micro Score </a:t>
            </a:r>
            <a:r>
              <a:rPr lang="fr-FR" dirty="0" err="1"/>
              <a:t>is</a:t>
            </a:r>
            <a:r>
              <a:rPr lang="fr-FR" dirty="0"/>
              <a:t> more </a:t>
            </a:r>
            <a:r>
              <a:rPr lang="fr-FR" dirty="0" err="1"/>
              <a:t>meaningful</a:t>
            </a:r>
            <a:r>
              <a:rPr lang="fr-FR" dirty="0"/>
              <a:t> for label </a:t>
            </a:r>
            <a:r>
              <a:rPr lang="fr-FR" dirty="0" err="1"/>
              <a:t>imbalance</a:t>
            </a:r>
            <a:r>
              <a:rPr lang="fr-FR" dirty="0"/>
              <a:t> case</a:t>
            </a:r>
          </a:p>
          <a:p>
            <a:r>
              <a:rPr lang="fr-FR" dirty="0"/>
              <a:t>EXTRA </a:t>
            </a:r>
            <a:r>
              <a:rPr lang="fr-FR" dirty="0" err="1"/>
              <a:t>features</a:t>
            </a:r>
            <a:r>
              <a:rPr lang="fr-FR" dirty="0"/>
              <a:t> (at the </a:t>
            </a:r>
            <a:r>
              <a:rPr lang="fr-FR" dirty="0" err="1"/>
              <a:t>tail</a:t>
            </a:r>
            <a:r>
              <a:rPr lang="fr-FR" dirty="0"/>
              <a:t>) have </a:t>
            </a:r>
            <a:r>
              <a:rPr lang="fr-FR" dirty="0" err="1"/>
              <a:t>unexpectedly</a:t>
            </a:r>
            <a:r>
              <a:rPr lang="fr-FR" dirty="0"/>
              <a:t>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explanatory</a:t>
            </a:r>
            <a:r>
              <a:rPr lang="fr-FR" dirty="0"/>
              <a:t> importance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503A9B-D909-49BD-8B8D-8E628372F33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16424" y="4618653"/>
            <a:ext cx="5223932" cy="207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622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3E768-FBF5-4005-8412-0FD64F7E5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Contextual</a:t>
            </a:r>
            <a:r>
              <a:rPr lang="fr-FR" dirty="0"/>
              <a:t> </a:t>
            </a:r>
            <a:r>
              <a:rPr lang="fr-FR" dirty="0" err="1"/>
              <a:t>ambiguity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C4C7D-D975-4739-BFEA-3064E8E768E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Confusion matrix shows high confusion </a:t>
            </a:r>
            <a:r>
              <a:rPr lang="fr-FR" dirty="0" err="1"/>
              <a:t>between</a:t>
            </a:r>
            <a:r>
              <a:rPr lang="fr-FR" dirty="0"/>
              <a:t> label 28 and 31</a:t>
            </a:r>
          </a:p>
          <a:p>
            <a:pPr lvl="1"/>
            <a:r>
              <a:rPr lang="fr-FR" dirty="0"/>
              <a:t>Label 28: </a:t>
            </a:r>
            <a:r>
              <a:rPr lang="fr-FR" dirty="0" err="1"/>
              <a:t>drug-disease</a:t>
            </a:r>
            <a:r>
              <a:rPr lang="fr-FR" dirty="0"/>
              <a:t> </a:t>
            </a:r>
            <a:r>
              <a:rPr lang="fr-FR" b="1" dirty="0" err="1"/>
              <a:t>contra</a:t>
            </a:r>
            <a:r>
              <a:rPr lang="fr-FR" dirty="0" err="1"/>
              <a:t>indication</a:t>
            </a:r>
            <a:endParaRPr lang="fr-FR" dirty="0"/>
          </a:p>
          <a:p>
            <a:pPr lvl="1"/>
            <a:r>
              <a:rPr lang="fr-FR" dirty="0"/>
              <a:t>Label 31: </a:t>
            </a:r>
            <a:r>
              <a:rPr lang="fr-FR" dirty="0" err="1"/>
              <a:t>drug-disease</a:t>
            </a:r>
            <a:r>
              <a:rPr lang="fr-FR" dirty="0"/>
              <a:t> indication</a:t>
            </a:r>
          </a:p>
          <a:p>
            <a:r>
              <a:rPr lang="fr-FR" dirty="0"/>
              <a:t>It </a:t>
            </a:r>
            <a:r>
              <a:rPr lang="fr-FR" dirty="0" err="1"/>
              <a:t>confirms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learner</a:t>
            </a:r>
            <a:r>
              <a:rPr lang="fr-FR" dirty="0"/>
              <a:t> </a:t>
            </a:r>
            <a:r>
              <a:rPr lang="fr-FR" dirty="0" err="1"/>
              <a:t>doesn’t</a:t>
            </a:r>
            <a:r>
              <a:rPr lang="fr-FR" dirty="0"/>
              <a:t> </a:t>
            </a:r>
            <a:r>
              <a:rPr lang="fr-FR" dirty="0" err="1"/>
              <a:t>grasp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(in </a:t>
            </a:r>
            <a:r>
              <a:rPr lang="fr-FR" dirty="0" err="1"/>
              <a:t>particular</a:t>
            </a:r>
            <a:r>
              <a:rPr lang="fr-FR" dirty="0"/>
              <a:t> the </a:t>
            </a:r>
            <a:r>
              <a:rPr lang="fr-FR" dirty="0" err="1"/>
              <a:t>negation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)</a:t>
            </a:r>
            <a:br>
              <a:rPr lang="fr-FR" dirty="0"/>
            </a:br>
            <a:r>
              <a:rPr lang="fr-FR" dirty="0"/>
              <a:t>and </a:t>
            </a:r>
            <a:r>
              <a:rPr lang="fr-FR" dirty="0" err="1"/>
              <a:t>operates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on </a:t>
            </a:r>
            <a:r>
              <a:rPr lang="fr-FR" dirty="0" err="1"/>
              <a:t>word</a:t>
            </a:r>
            <a:r>
              <a:rPr lang="fr-FR" dirty="0"/>
              <a:t> co-occurrence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AA9EC1-D3B0-4266-B75F-5197D6E023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415868" y="4202883"/>
            <a:ext cx="4536645" cy="237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917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D137-E96B-5343-A133-7FCE5F58F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AD3F2-21B1-9945-B0BF-CD3F5E4EFF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All-In-one modeling </a:t>
            </a:r>
            <a:r>
              <a:rPr lang="fr-FR" dirty="0" err="1"/>
              <a:t>inspired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brain</a:t>
            </a:r>
            <a:r>
              <a:rPr lang="fr-FR" dirty="0"/>
              <a:t> architecture</a:t>
            </a:r>
            <a:br>
              <a:rPr lang="fr-FR" dirty="0"/>
            </a:br>
            <a:endParaRPr lang="fr-FR" dirty="0"/>
          </a:p>
        </p:txBody>
      </p:sp>
      <p:pic>
        <p:nvPicPr>
          <p:cNvPr id="2050" name="Picture 2" descr="RÃ©sultat de recherche d'images pour &quot;deep learning&quot;">
            <a:extLst>
              <a:ext uri="{FF2B5EF4-FFF2-40B4-BE49-F238E27FC236}">
                <a16:creationId xmlns:a16="http://schemas.microsoft.com/office/drawing/2014/main" id="{A62027A3-CAD6-44AC-B680-6BEAAD41E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362" y="3147052"/>
            <a:ext cx="4701835" cy="2535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094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F762-B3FF-3D43-A724-301C644D5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Modeling</a:t>
            </a:r>
            <a:r>
              <a:rPr lang="fr-FR" dirty="0"/>
              <a:t> </a:t>
            </a:r>
            <a:r>
              <a:rPr lang="fr-FR" dirty="0" err="1"/>
              <a:t>elaboration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71834-2CB6-5040-A9A5-C86D760DCB6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Neural network </a:t>
            </a:r>
            <a:r>
              <a:rPr lang="fr-FR" dirty="0" err="1"/>
              <a:t>is</a:t>
            </a:r>
            <a:r>
              <a:rPr lang="fr-FR" dirty="0"/>
              <a:t> capable to model </a:t>
            </a:r>
            <a:r>
              <a:rPr lang="fr-FR" dirty="0" err="1"/>
              <a:t>sequence</a:t>
            </a:r>
            <a:endParaRPr lang="fr-FR" dirty="0"/>
          </a:p>
          <a:p>
            <a:r>
              <a:rPr lang="fr-FR" dirty="0"/>
              <a:t>Document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represented</a:t>
            </a:r>
            <a:r>
              <a:rPr lang="fr-FR" dirty="0"/>
              <a:t> as a n-gram structure of </a:t>
            </a:r>
            <a:r>
              <a:rPr lang="fr-FR"/>
              <a:t>words</a:t>
            </a:r>
            <a:endParaRPr lang="fr-FR" dirty="0"/>
          </a:p>
          <a:p>
            <a:r>
              <a:rPr lang="fr-FR" dirty="0"/>
              <a:t>Word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itself</a:t>
            </a:r>
            <a:r>
              <a:rPr lang="fr-FR" dirty="0"/>
              <a:t> </a:t>
            </a:r>
            <a:r>
              <a:rPr lang="fr-FR" dirty="0" err="1"/>
              <a:t>vectorized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a n-</a:t>
            </a:r>
            <a:r>
              <a:rPr lang="fr-FR" dirty="0" err="1"/>
              <a:t>dimensional</a:t>
            </a:r>
            <a:r>
              <a:rPr lang="fr-FR" dirty="0"/>
              <a:t> </a:t>
            </a:r>
            <a:r>
              <a:rPr lang="fr-FR" dirty="0" err="1"/>
              <a:t>numerical</a:t>
            </a:r>
            <a:r>
              <a:rPr lang="fr-FR" dirty="0"/>
              <a:t> </a:t>
            </a:r>
            <a:r>
              <a:rPr lang="fr-FR" dirty="0" err="1"/>
              <a:t>space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1205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B8F-C9DD-F845-977C-43CC14AB2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vectorization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D0CFA-4B94-D644-934E-2A5B589D4A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829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BA6A-C369-5546-8937-B733BD2E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Word </a:t>
            </a:r>
            <a:r>
              <a:rPr lang="fr-FR" dirty="0" err="1"/>
              <a:t>embedding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BCD6D-B669-8447-A84C-90BEB13468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506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DE45B-D0E5-E24E-AEE8-6BD215AB7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WORKBENCH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67DD-62E6-A741-B571-CE2FA2DD44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5" y="1958530"/>
            <a:ext cx="10363826" cy="3907249"/>
          </a:xfrm>
        </p:spPr>
        <p:txBody>
          <a:bodyPr>
            <a:normAutofit fontScale="92500" lnSpcReduction="20000"/>
          </a:bodyPr>
          <a:lstStyle/>
          <a:p>
            <a:r>
              <a:rPr lang="fr-FR" dirty="0" err="1"/>
              <a:t>Jupyter</a:t>
            </a:r>
            <a:r>
              <a:rPr lang="fr-FR" dirty="0"/>
              <a:t> / python as </a:t>
            </a:r>
            <a:r>
              <a:rPr lang="fr-FR" dirty="0" err="1"/>
              <a:t>core</a:t>
            </a:r>
            <a:r>
              <a:rPr lang="fr-FR" dirty="0"/>
              <a:t> </a:t>
            </a:r>
            <a:r>
              <a:rPr lang="fr-FR" dirty="0" err="1"/>
              <a:t>environment</a:t>
            </a:r>
            <a:endParaRPr lang="fr-FR" dirty="0"/>
          </a:p>
          <a:p>
            <a:r>
              <a:rPr lang="fr-FR" dirty="0"/>
              <a:t>Python packages</a:t>
            </a:r>
          </a:p>
          <a:p>
            <a:pPr lvl="1"/>
            <a:r>
              <a:rPr lang="fr-FR" dirty="0" err="1"/>
              <a:t>Matplotlib</a:t>
            </a:r>
            <a:r>
              <a:rPr lang="fr-FR" dirty="0"/>
              <a:t> / </a:t>
            </a:r>
            <a:r>
              <a:rPr lang="fr-FR" dirty="0" err="1"/>
              <a:t>numpy</a:t>
            </a:r>
            <a:r>
              <a:rPr lang="fr-FR" dirty="0"/>
              <a:t> / pandas</a:t>
            </a:r>
          </a:p>
          <a:p>
            <a:pPr lvl="1"/>
            <a:r>
              <a:rPr lang="fr-FR" dirty="0" err="1"/>
              <a:t>Ntlk</a:t>
            </a:r>
            <a:r>
              <a:rPr lang="fr-FR" dirty="0"/>
              <a:t> / </a:t>
            </a:r>
            <a:r>
              <a:rPr lang="fr-FR" dirty="0" err="1"/>
              <a:t>pyspellschecker</a:t>
            </a:r>
            <a:endParaRPr lang="fr-FR" dirty="0"/>
          </a:p>
          <a:p>
            <a:pPr lvl="1"/>
            <a:r>
              <a:rPr lang="fr-FR" dirty="0" err="1"/>
              <a:t>Sklearn</a:t>
            </a:r>
            <a:r>
              <a:rPr lang="fr-FR" dirty="0"/>
              <a:t> / </a:t>
            </a:r>
            <a:r>
              <a:rPr lang="fr-FR" dirty="0" err="1"/>
              <a:t>xgboost</a:t>
            </a:r>
            <a:r>
              <a:rPr lang="fr-FR" dirty="0"/>
              <a:t>-GPU</a:t>
            </a:r>
          </a:p>
          <a:p>
            <a:pPr lvl="1"/>
            <a:r>
              <a:rPr lang="fr-FR" dirty="0" err="1"/>
              <a:t>Keras</a:t>
            </a:r>
            <a:r>
              <a:rPr lang="fr-FR" dirty="0"/>
              <a:t> / </a:t>
            </a:r>
            <a:r>
              <a:rPr lang="fr-FR" dirty="0" err="1"/>
              <a:t>tensorflow</a:t>
            </a:r>
            <a:r>
              <a:rPr lang="fr-FR" dirty="0"/>
              <a:t>-GPU</a:t>
            </a:r>
          </a:p>
          <a:p>
            <a:r>
              <a:rPr lang="fr-FR" dirty="0"/>
              <a:t>Ressources</a:t>
            </a:r>
          </a:p>
          <a:p>
            <a:pPr lvl="1"/>
            <a:r>
              <a:rPr lang="fr-FR" dirty="0"/>
              <a:t>French </a:t>
            </a:r>
            <a:r>
              <a:rPr lang="fr-FR" dirty="0" err="1"/>
              <a:t>Fasttext</a:t>
            </a:r>
            <a:r>
              <a:rPr lang="fr-FR" dirty="0"/>
              <a:t> model</a:t>
            </a:r>
          </a:p>
          <a:p>
            <a:pPr lvl="1"/>
            <a:r>
              <a:rPr lang="fr-FR" dirty="0" err="1"/>
              <a:t>Ansm</a:t>
            </a:r>
            <a:r>
              <a:rPr lang="fr-FR" dirty="0"/>
              <a:t>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repository</a:t>
            </a:r>
            <a:endParaRPr lang="fr-FR" dirty="0"/>
          </a:p>
          <a:p>
            <a:r>
              <a:rPr lang="fr-FR" dirty="0"/>
              <a:t>Hardware</a:t>
            </a:r>
          </a:p>
          <a:p>
            <a:pPr lvl="1"/>
            <a:r>
              <a:rPr lang="fr-FR" dirty="0" err="1"/>
              <a:t>Macbook</a:t>
            </a:r>
            <a:r>
              <a:rPr lang="fr-FR" dirty="0"/>
              <a:t> pro &gt; 32-CORE PC &gt; AWS GPU </a:t>
            </a:r>
            <a:r>
              <a:rPr lang="fr-FR" dirty="0" err="1"/>
              <a:t>INSTance</a:t>
            </a:r>
            <a:r>
              <a:rPr lang="fr-FR" dirty="0"/>
              <a:t> &gt; PC GAMER (GTX 1050 GPU)</a:t>
            </a:r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CA5229-6E1D-2546-8F44-6844C156C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688" y="2214694"/>
            <a:ext cx="5324156" cy="292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6937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49D7F-910A-304F-AF56-63535A15B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 of </a:t>
            </a:r>
            <a:r>
              <a:rPr lang="fr-FR" dirty="0" err="1"/>
              <a:t>vocabulary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8A8E0-1800-4748-B56C-D46698E5EF7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9015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AD74-0673-8E4E-9D68-5C3D7128A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candidates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0F63C-BDB8-D340-A1E4-2B7D569A5C7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74716"/>
            <a:ext cx="10363826" cy="3816484"/>
          </a:xfrm>
        </p:spPr>
        <p:txBody>
          <a:bodyPr>
            <a:normAutofit fontScale="92500" lnSpcReduction="10000"/>
          </a:bodyPr>
          <a:lstStyle/>
          <a:p>
            <a:r>
              <a:rPr lang="fr-FR" b="1" dirty="0"/>
              <a:t>Dense neural network</a:t>
            </a:r>
            <a:r>
              <a:rPr lang="fr-FR" dirty="0"/>
              <a:t> (</a:t>
            </a:r>
            <a:r>
              <a:rPr lang="fr-FR" dirty="0" err="1"/>
              <a:t>dnn</a:t>
            </a:r>
            <a:r>
              <a:rPr lang="fr-FR" dirty="0"/>
              <a:t>) as </a:t>
            </a:r>
            <a:r>
              <a:rPr lang="fr-FR" dirty="0" err="1"/>
              <a:t>naive</a:t>
            </a:r>
            <a:r>
              <a:rPr lang="fr-FR" dirty="0"/>
              <a:t> </a:t>
            </a:r>
            <a:r>
              <a:rPr lang="fr-FR" dirty="0" err="1"/>
              <a:t>baseline</a:t>
            </a:r>
            <a:endParaRPr lang="fr-FR" dirty="0"/>
          </a:p>
          <a:p>
            <a:pPr lvl="1"/>
            <a:r>
              <a:rPr lang="fr-FR" dirty="0"/>
              <a:t>Ad-hoc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endParaRPr lang="fr-FR" dirty="0"/>
          </a:p>
          <a:p>
            <a:pPr lvl="1"/>
            <a:r>
              <a:rPr lang="fr-FR" dirty="0"/>
              <a:t>Non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  <a:p>
            <a:r>
              <a:rPr lang="fr-FR" b="1" dirty="0" err="1"/>
              <a:t>Recurrent</a:t>
            </a:r>
            <a:r>
              <a:rPr lang="fr-FR" b="1" dirty="0"/>
              <a:t> neural network</a:t>
            </a:r>
            <a:r>
              <a:rPr lang="fr-FR" dirty="0"/>
              <a:t> (RNN/LSTM)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extension</a:t>
            </a:r>
          </a:p>
          <a:p>
            <a:pPr lvl="1"/>
            <a:r>
              <a:rPr lang="fr-FR" dirty="0"/>
              <a:t>Native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  <a:p>
            <a:r>
              <a:rPr lang="fr-FR" b="1" dirty="0" err="1"/>
              <a:t>Convolutional</a:t>
            </a:r>
            <a:r>
              <a:rPr lang="fr-FR" b="1" dirty="0"/>
              <a:t> neural network</a:t>
            </a:r>
            <a:r>
              <a:rPr lang="fr-FR" dirty="0"/>
              <a:t> (CNN)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extension</a:t>
            </a:r>
          </a:p>
          <a:p>
            <a:pPr lvl="1"/>
            <a:r>
              <a:rPr lang="fr-FR" dirty="0"/>
              <a:t>2 VARIANTS: SEQUENTAL Or </a:t>
            </a:r>
            <a:r>
              <a:rPr lang="fr-FR" dirty="0" err="1"/>
              <a:t>parallel</a:t>
            </a:r>
            <a:r>
              <a:rPr lang="fr-FR" dirty="0"/>
              <a:t> </a:t>
            </a:r>
            <a:r>
              <a:rPr lang="fr-FR" dirty="0" err="1"/>
              <a:t>ConvolutionaL</a:t>
            </a:r>
            <a:r>
              <a:rPr lang="fr-FR" dirty="0"/>
              <a:t> </a:t>
            </a:r>
            <a:r>
              <a:rPr lang="fr-FR" dirty="0" err="1"/>
              <a:t>layers</a:t>
            </a:r>
            <a:endParaRPr lang="fr-FR" dirty="0"/>
          </a:p>
          <a:p>
            <a:pPr lvl="1"/>
            <a:r>
              <a:rPr lang="fr-FR" dirty="0" err="1"/>
              <a:t>Simulated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35252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D1F5AF-565D-420F-956A-839802B3EE4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10659" y="4053918"/>
            <a:ext cx="5380990" cy="1588770"/>
          </a:xfrm>
          <a:prstGeom prst="rect">
            <a:avLst/>
          </a:prstGeom>
        </p:spPr>
      </p:pic>
      <p:sp>
        <p:nvSpPr>
          <p:cNvPr id="8" name="Callout: Line with No Border 7">
            <a:extLst>
              <a:ext uri="{FF2B5EF4-FFF2-40B4-BE49-F238E27FC236}">
                <a16:creationId xmlns:a16="http://schemas.microsoft.com/office/drawing/2014/main" id="{821A312C-80C5-4348-A28A-88CA4B33A98B}"/>
              </a:ext>
            </a:extLst>
          </p:cNvPr>
          <p:cNvSpPr/>
          <p:nvPr/>
        </p:nvSpPr>
        <p:spPr>
          <a:xfrm>
            <a:off x="9412448" y="1830425"/>
            <a:ext cx="2567032" cy="1450297"/>
          </a:xfrm>
          <a:prstGeom prst="callout1">
            <a:avLst>
              <a:gd name="adj1" fmla="val 55191"/>
              <a:gd name="adj2" fmla="val -1797"/>
              <a:gd name="adj3" fmla="val 203892"/>
              <a:gd name="adj4" fmla="val -7362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06AB4-6ABC-DE47-9C6E-C4E1FA612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RNN / LSTM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03AB95-9904-4FB0-910F-0B063A8FE73E}"/>
              </a:ext>
            </a:extLst>
          </p:cNvPr>
          <p:cNvPicPr>
            <a:picLocks noGrp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9412448" y="1753925"/>
            <a:ext cx="2431064" cy="14431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878B14F-0DC2-4AD6-AC81-B61834BEE269}"/>
              </a:ext>
            </a:extLst>
          </p:cNvPr>
          <p:cNvSpPr txBox="1"/>
          <p:nvPr/>
        </p:nvSpPr>
        <p:spPr>
          <a:xfrm>
            <a:off x="10984611" y="2987890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LSTM unit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8B973F-9F38-4230-9696-F3FD7579ED96}"/>
              </a:ext>
            </a:extLst>
          </p:cNvPr>
          <p:cNvSpPr txBox="1"/>
          <p:nvPr/>
        </p:nvSpPr>
        <p:spPr>
          <a:xfrm>
            <a:off x="9282683" y="5642688"/>
            <a:ext cx="2560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Recurrent</a:t>
            </a:r>
            <a:r>
              <a:rPr lang="fr-FR" dirty="0"/>
              <a:t>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6928139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E63A-06BC-224B-AB1F-C0121F04F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CNN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9EFC5-7CD9-664A-8E88-5B1DDDB8289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// </a:t>
            </a:r>
            <a:r>
              <a:rPr lang="fr-FR"/>
              <a:t>or sequential?</a:t>
            </a:r>
          </a:p>
        </p:txBody>
      </p:sp>
    </p:spTree>
    <p:extLst>
      <p:ext uri="{BB962C8B-B14F-4D97-AF65-F5344CB8AC3E}">
        <p14:creationId xmlns:p14="http://schemas.microsoft.com/office/powerpoint/2010/main" val="4709104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BE193-2B3A-A145-B042-71E302E6E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Hyper-</a:t>
            </a:r>
            <a:r>
              <a:rPr lang="fr-FR" dirty="0" err="1"/>
              <a:t>parameters</a:t>
            </a:r>
            <a:r>
              <a:rPr lang="fr-FR" dirty="0"/>
              <a:t> </a:t>
            </a:r>
            <a:r>
              <a:rPr lang="fr-FR" dirty="0" err="1"/>
              <a:t>search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C73A1-3EF0-A94E-ACC4-F73A87D6B60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31242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82987-F469-4274-9004-FB96E526E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Performance </a:t>
            </a:r>
            <a:r>
              <a:rPr lang="fr-FR" dirty="0" err="1"/>
              <a:t>results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97CB-61DF-4836-9CE9-404F9142CB3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07664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3CC77-B7C5-CE45-B01E-0F524BB40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Modeling</a:t>
            </a:r>
            <a:r>
              <a:rPr lang="fr-FR" b="1" dirty="0"/>
              <a:t> </a:t>
            </a:r>
            <a:r>
              <a:rPr lang="fr-FR" b="1" dirty="0" err="1"/>
              <a:t>comparison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E6D6C-9640-E241-A69F-AE54AC6379C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BDF93-6EB5-0C44-B9D6-6897EE5F0C6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42952" y="1791731"/>
            <a:ext cx="4423718" cy="483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184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81170-E568-794D-94D5-3836E0FC2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accuracy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F9E31-4AD4-1C48-84FE-E67A53A2DF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3876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133E7-C1A0-4047-BD56-D608CE457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interpretability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029DF-1971-0A47-9A24-CB4480DE52E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811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A1E76-2CAA-5D49-A113-03EDE20C6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2F946-70DB-474D-ACC7-282DCA06FD6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621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29E1C-8A59-644C-805A-0E729B05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3070A-8A37-8547-913D-01C1F4D4FAF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understanding</a:t>
            </a:r>
            <a:r>
              <a:rPr lang="fr-FR" dirty="0"/>
              <a:t> data structure </a:t>
            </a:r>
            <a:r>
              <a:rPr lang="fr-FR" dirty="0" err="1"/>
              <a:t>helps</a:t>
            </a:r>
            <a:r>
              <a:rPr lang="fr-FR" dirty="0"/>
              <a:t> to </a:t>
            </a:r>
            <a:r>
              <a:rPr lang="fr-FR" dirty="0" err="1"/>
              <a:t>define</a:t>
            </a:r>
            <a:r>
              <a:rPr lang="fr-FR" dirty="0"/>
              <a:t> the </a:t>
            </a:r>
            <a:r>
              <a:rPr lang="fr-FR" dirty="0" err="1"/>
              <a:t>appropriate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procedure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E83593-F8B8-3D47-9C61-D87D5D7FF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0982" y="3126696"/>
            <a:ext cx="4609773" cy="291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5882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F48D-BF37-5745-86EF-D893EB136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substainability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3EE9E-654F-2A45-8265-88726497120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1614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7C6FE-D9F9-ED42-903D-E3E78A51B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Winning</a:t>
            </a:r>
            <a:r>
              <a:rPr lang="fr-FR" dirty="0"/>
              <a:t>/BEST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364DD-F7C2-BB44-B80F-5A89D4CA17A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ACADEMIC Comparative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isolating</a:t>
            </a:r>
            <a:r>
              <a:rPr lang="fr-FR" dirty="0"/>
              <a:t> techniques and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variants</a:t>
            </a:r>
            <a:endParaRPr lang="fr-FR" dirty="0"/>
          </a:p>
          <a:p>
            <a:pPr lvl="1"/>
            <a:r>
              <a:rPr lang="fr-FR" dirty="0"/>
              <a:t>Objective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highlight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respective </a:t>
            </a:r>
            <a:r>
              <a:rPr lang="fr-FR" dirty="0" err="1"/>
              <a:t>strength</a:t>
            </a:r>
            <a:r>
              <a:rPr lang="fr-FR" dirty="0"/>
              <a:t> and </a:t>
            </a:r>
            <a:r>
              <a:rPr lang="fr-FR" dirty="0" err="1"/>
              <a:t>weakness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BEST practice </a:t>
            </a:r>
            <a:r>
              <a:rPr lang="fr-FR" dirty="0" err="1"/>
              <a:t>usually</a:t>
            </a:r>
            <a:r>
              <a:rPr lang="fr-FR" dirty="0"/>
              <a:t> </a:t>
            </a:r>
            <a:r>
              <a:rPr lang="fr-FR" dirty="0" err="1"/>
              <a:t>recommends</a:t>
            </a:r>
            <a:r>
              <a:rPr lang="fr-FR" dirty="0"/>
              <a:t> to</a:t>
            </a:r>
          </a:p>
          <a:p>
            <a:pPr lvl="1"/>
            <a:r>
              <a:rPr lang="fr-FR" dirty="0" err="1"/>
              <a:t>Try</a:t>
            </a:r>
            <a:r>
              <a:rPr lang="fr-FR" dirty="0"/>
              <a:t> </a:t>
            </a:r>
            <a:r>
              <a:rPr lang="fr-FR" dirty="0" err="1"/>
              <a:t>several</a:t>
            </a:r>
            <a:r>
              <a:rPr lang="fr-FR" dirty="0"/>
              <a:t> techniques and </a:t>
            </a:r>
            <a:r>
              <a:rPr lang="fr-FR" dirty="0" err="1"/>
              <a:t>keep</a:t>
            </a:r>
            <a:r>
              <a:rPr lang="fr-FR" dirty="0"/>
              <a:t> the one </a:t>
            </a:r>
            <a:r>
              <a:rPr lang="fr-FR" dirty="0" err="1"/>
              <a:t>delivering</a:t>
            </a:r>
            <a:r>
              <a:rPr lang="fr-FR" dirty="0"/>
              <a:t> the best performance</a:t>
            </a:r>
          </a:p>
          <a:p>
            <a:pPr lvl="1"/>
            <a:r>
              <a:rPr lang="fr-FR" dirty="0"/>
              <a:t>Combine </a:t>
            </a:r>
            <a:r>
              <a:rPr lang="fr-FR" dirty="0" err="1"/>
              <a:t>them</a:t>
            </a:r>
            <a:endParaRPr lang="fr-FR" dirty="0"/>
          </a:p>
          <a:p>
            <a:pPr lvl="2"/>
            <a:r>
              <a:rPr lang="fr-FR" dirty="0" err="1"/>
              <a:t>Rnn</a:t>
            </a:r>
            <a:r>
              <a:rPr lang="fr-FR" dirty="0"/>
              <a:t> and </a:t>
            </a:r>
            <a:r>
              <a:rPr lang="fr-FR" dirty="0" err="1"/>
              <a:t>cnn</a:t>
            </a:r>
            <a:r>
              <a:rPr lang="fr-FR" dirty="0"/>
              <a:t> architectures</a:t>
            </a:r>
          </a:p>
          <a:p>
            <a:pPr lvl="2"/>
            <a:r>
              <a:rPr lang="fr-FR" dirty="0"/>
              <a:t>Word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extraction</a:t>
            </a:r>
          </a:p>
        </p:txBody>
      </p:sp>
    </p:spTree>
    <p:extLst>
      <p:ext uri="{BB962C8B-B14F-4D97-AF65-F5344CB8AC3E}">
        <p14:creationId xmlns:p14="http://schemas.microsoft.com/office/powerpoint/2010/main" val="27462634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9F7D-B53F-C749-8464-C514ABC3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SIMPLIFICATION : </a:t>
            </a:r>
            <a:r>
              <a:rPr lang="fr-FR" dirty="0" err="1"/>
              <a:t>Binary</a:t>
            </a:r>
            <a:r>
              <a:rPr lang="fr-FR" dirty="0"/>
              <a:t>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2D90B-B6E0-024F-90D6-19D2FEF0EE9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2733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50D0-2D60-4B45-BE4E-03866C4B2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takeaways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6121E-730D-F44A-AA9F-B2759FC813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013626"/>
            <a:ext cx="10363826" cy="3777573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Non conclusive performance </a:t>
            </a:r>
            <a:r>
              <a:rPr lang="fr-FR" dirty="0" err="1"/>
              <a:t>results</a:t>
            </a:r>
            <a:r>
              <a:rPr lang="fr-FR" dirty="0"/>
              <a:t> (65% micro F1-score)</a:t>
            </a:r>
          </a:p>
          <a:p>
            <a:pPr lvl="1"/>
            <a:r>
              <a:rPr lang="fr-FR" dirty="0" err="1"/>
              <a:t>Extracting</a:t>
            </a:r>
            <a:r>
              <a:rPr lang="fr-FR" dirty="0"/>
              <a:t> </a:t>
            </a:r>
            <a:r>
              <a:rPr lang="fr-FR" dirty="0" err="1"/>
              <a:t>sense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natural</a:t>
            </a:r>
            <a:r>
              <a:rPr lang="fr-FR" dirty="0"/>
              <a:t>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hard ( </a:t>
            </a:r>
            <a:r>
              <a:rPr lang="fr-FR" dirty="0" err="1"/>
              <a:t>especially</a:t>
            </a:r>
            <a:r>
              <a:rPr lang="fr-FR" dirty="0"/>
              <a:t> </a:t>
            </a:r>
            <a:r>
              <a:rPr lang="fr-FR" dirty="0" err="1"/>
              <a:t>familiar</a:t>
            </a:r>
            <a:r>
              <a:rPr lang="fr-FR" dirty="0"/>
              <a:t> french !)</a:t>
            </a:r>
          </a:p>
          <a:p>
            <a:pPr lvl="1"/>
            <a:r>
              <a:rPr lang="fr-FR" dirty="0" err="1"/>
              <a:t>Too</a:t>
            </a:r>
            <a:r>
              <a:rPr lang="fr-FR" dirty="0"/>
              <a:t> few </a:t>
            </a:r>
            <a:r>
              <a:rPr lang="fr-FR" dirty="0" err="1"/>
              <a:t>samples</a:t>
            </a:r>
            <a:r>
              <a:rPr lang="fr-FR" dirty="0"/>
              <a:t> and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classes</a:t>
            </a:r>
          </a:p>
          <a:p>
            <a:pPr lvl="1"/>
            <a:r>
              <a:rPr lang="fr-FR" dirty="0" err="1"/>
              <a:t>Expect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gain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  <a:p>
            <a:r>
              <a:rPr lang="fr-FR" dirty="0" err="1"/>
              <a:t>Unfair</a:t>
            </a:r>
            <a:r>
              <a:rPr lang="fr-FR" dirty="0"/>
              <a:t> </a:t>
            </a: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favouring</a:t>
            </a:r>
            <a:r>
              <a:rPr lang="fr-FR" dirty="0"/>
              <a:t>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SOLUTION</a:t>
            </a:r>
          </a:p>
          <a:p>
            <a:r>
              <a:rPr lang="fr-FR" dirty="0" err="1"/>
              <a:t>rewarding</a:t>
            </a:r>
            <a:r>
              <a:rPr lang="fr-FR" dirty="0"/>
              <a:t> Return of </a:t>
            </a:r>
            <a:r>
              <a:rPr lang="fr-FR" dirty="0" err="1"/>
              <a:t>experience</a:t>
            </a:r>
            <a:r>
              <a:rPr lang="fr-FR" dirty="0"/>
              <a:t> on key Data science </a:t>
            </a:r>
            <a:r>
              <a:rPr lang="fr-FR" dirty="0" err="1"/>
              <a:t>methodology</a:t>
            </a:r>
            <a:endParaRPr lang="fr-FR" dirty="0"/>
          </a:p>
          <a:p>
            <a:pPr lvl="1"/>
            <a:r>
              <a:rPr lang="fr-FR" dirty="0"/>
              <a:t>DATA Exploration and </a:t>
            </a:r>
            <a:r>
              <a:rPr lang="fr-FR" dirty="0" err="1"/>
              <a:t>analysis</a:t>
            </a:r>
            <a:endParaRPr lang="fr-FR" dirty="0"/>
          </a:p>
          <a:p>
            <a:pPr lvl="1"/>
            <a:r>
              <a:rPr lang="fr-FR" dirty="0"/>
              <a:t>Data </a:t>
            </a:r>
            <a:r>
              <a:rPr lang="fr-FR" dirty="0" err="1"/>
              <a:t>preparation</a:t>
            </a:r>
            <a:r>
              <a:rPr lang="fr-FR" dirty="0"/>
              <a:t> (</a:t>
            </a:r>
            <a:r>
              <a:rPr lang="fr-FR" dirty="0" err="1"/>
              <a:t>feature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Modeling</a:t>
            </a:r>
            <a:r>
              <a:rPr lang="fr-FR" dirty="0"/>
              <a:t>/architecture </a:t>
            </a:r>
            <a:r>
              <a:rPr lang="fr-FR" dirty="0" err="1"/>
              <a:t>selection</a:t>
            </a:r>
            <a:endParaRPr lang="fr-FR" dirty="0"/>
          </a:p>
          <a:p>
            <a:pPr lvl="1"/>
            <a:r>
              <a:rPr lang="fr-FR" dirty="0"/>
              <a:t>Hyper </a:t>
            </a:r>
            <a:r>
              <a:rPr lang="fr-FR" dirty="0" err="1"/>
              <a:t>parameters</a:t>
            </a:r>
            <a:r>
              <a:rPr lang="fr-FR" dirty="0"/>
              <a:t> </a:t>
            </a:r>
            <a:r>
              <a:rPr lang="fr-FR" dirty="0" err="1"/>
              <a:t>search</a:t>
            </a:r>
            <a:endParaRPr lang="fr-FR" dirty="0"/>
          </a:p>
          <a:p>
            <a:pPr lvl="1"/>
            <a:r>
              <a:rPr lang="fr-FR" dirty="0" err="1"/>
              <a:t>Result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and </a:t>
            </a:r>
            <a:r>
              <a:rPr lang="fr-FR" dirty="0" err="1"/>
              <a:t>improvement</a:t>
            </a:r>
            <a:r>
              <a:rPr lang="fr-FR" dirty="0"/>
              <a:t> </a:t>
            </a:r>
            <a:r>
              <a:rPr lang="fr-FR" dirty="0" err="1"/>
              <a:t>loop</a:t>
            </a:r>
            <a:r>
              <a:rPr lang="fr-FR" dirty="0"/>
              <a:t>-back</a:t>
            </a:r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033096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B5BC9-48D7-274E-91E4-E64BE6BE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ANNEX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6EFB-EC1C-734D-A657-816314E9506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POSOS DATA CHALLENGE DESCRIBED AT</a:t>
            </a:r>
          </a:p>
          <a:p>
            <a:pPr lvl="1"/>
            <a:r>
              <a:rPr lang="en-US" sz="1200" u="sng" dirty="0">
                <a:hlinkClick r:id="rId2"/>
              </a:rPr>
              <a:t>https://challengedata.ens.fr/fr/challenge/33/predisez_la_reponse_attendue.html</a:t>
            </a:r>
            <a:r>
              <a:rPr lang="fr-FR" sz="1200" dirty="0"/>
              <a:t> </a:t>
            </a:r>
          </a:p>
          <a:p>
            <a:r>
              <a:rPr lang="fr-FR" dirty="0" err="1"/>
              <a:t>Runnable</a:t>
            </a:r>
            <a:r>
              <a:rPr lang="fr-FR" dirty="0"/>
              <a:t> notebooks </a:t>
            </a:r>
            <a:r>
              <a:rPr lang="fr-FR" dirty="0" err="1"/>
              <a:t>available</a:t>
            </a:r>
            <a:r>
              <a:rPr lang="fr-FR" dirty="0"/>
              <a:t> at</a:t>
            </a:r>
          </a:p>
          <a:p>
            <a:pPr lvl="1"/>
            <a:r>
              <a:rPr lang="fr-FR" sz="1200" dirty="0">
                <a:hlinkClick r:id="rId3"/>
              </a:rPr>
              <a:t>https://github.com/jhuu32/CES</a:t>
            </a:r>
            <a:endParaRPr lang="fr-FR" sz="1200" dirty="0"/>
          </a:p>
          <a:p>
            <a:pPr lvl="1"/>
            <a:endParaRPr lang="fr-FR" dirty="0"/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37B2B1-DC69-DA48-9AAE-D7017B6C3BA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42052" y="1848255"/>
            <a:ext cx="2772382" cy="430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64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80977-9EA9-D148-8E64-D2C1C0FFE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samples</a:t>
            </a:r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C5567-916E-834E-9770-C04C6095B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9292"/>
            <a:ext cx="12192000" cy="393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99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37128-B207-0D4A-A67B-5D020ECC6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TARGET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439D9-4DB2-FF47-8293-8D00290125D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b="1" dirty="0" err="1"/>
              <a:t>Imbalanced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distribution (51 classes)</a:t>
            </a:r>
          </a:p>
          <a:p>
            <a:r>
              <a:rPr lang="fr-FR" dirty="0" err="1"/>
              <a:t>Median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under</a:t>
            </a:r>
            <a:r>
              <a:rPr lang="fr-FR" dirty="0"/>
              <a:t> 100 </a:t>
            </a:r>
            <a:r>
              <a:rPr lang="fr-FR" dirty="0" err="1"/>
              <a:t>samples</a:t>
            </a:r>
            <a:r>
              <a:rPr lang="fr-FR" dirty="0"/>
              <a:t> (</a:t>
            </a:r>
            <a:r>
              <a:rPr lang="fr-FR" dirty="0" err="1"/>
              <a:t>really</a:t>
            </a:r>
            <a:r>
              <a:rPr lang="fr-FR" dirty="0"/>
              <a:t> short)</a:t>
            </a:r>
          </a:p>
          <a:p>
            <a:pPr lvl="1"/>
            <a:r>
              <a:rPr lang="fr-FR" dirty="0"/>
              <a:t>8000 SAMPLES for training</a:t>
            </a:r>
          </a:p>
          <a:p>
            <a:r>
              <a:rPr lang="fr-FR" dirty="0" err="1"/>
              <a:t>Anonymized</a:t>
            </a:r>
            <a:r>
              <a:rPr lang="fr-FR" dirty="0"/>
              <a:t> labels (1-51)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D02269-2A92-A54E-80C7-5482933BC5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907427" y="2478302"/>
            <a:ext cx="4868561" cy="290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694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30869-C5B1-2D4F-B16F-E3DA3BFBF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LABEL </a:t>
            </a:r>
            <a:r>
              <a:rPr lang="fr-FR" dirty="0" err="1"/>
              <a:t>meaning</a:t>
            </a:r>
            <a:r>
              <a:rPr lang="fr-FR" dirty="0"/>
              <a:t>/TOPIC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119AC-241D-3844-830E-559B0E279D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guess</a:t>
            </a:r>
            <a:r>
              <a:rPr lang="fr-FR" dirty="0"/>
              <a:t> on Label </a:t>
            </a:r>
            <a:r>
              <a:rPr lang="fr-FR" dirty="0" err="1"/>
              <a:t>semantic</a:t>
            </a:r>
            <a:endParaRPr lang="fr-FR" dirty="0"/>
          </a:p>
          <a:p>
            <a:pPr lvl="1"/>
            <a:r>
              <a:rPr lang="fr-FR" dirty="0"/>
              <a:t>1st mode : </a:t>
            </a:r>
            <a:r>
              <a:rPr lang="fr-FR" dirty="0" err="1"/>
              <a:t>drug</a:t>
            </a:r>
            <a:r>
              <a:rPr lang="fr-FR" dirty="0"/>
              <a:t> adverse </a:t>
            </a:r>
            <a:r>
              <a:rPr lang="fr-FR" dirty="0" err="1"/>
              <a:t>effects</a:t>
            </a:r>
            <a:endParaRPr lang="fr-FR" dirty="0"/>
          </a:p>
          <a:p>
            <a:pPr lvl="1"/>
            <a:r>
              <a:rPr lang="fr-FR" dirty="0"/>
              <a:t>2d mode : </a:t>
            </a:r>
            <a:r>
              <a:rPr lang="fr-FR" dirty="0" err="1"/>
              <a:t>drug-disease</a:t>
            </a:r>
            <a:r>
              <a:rPr lang="fr-FR" dirty="0"/>
              <a:t> indication/</a:t>
            </a:r>
            <a:r>
              <a:rPr lang="fr-FR" dirty="0" err="1"/>
              <a:t>efficiency</a:t>
            </a:r>
            <a:endParaRPr lang="fr-FR" dirty="0"/>
          </a:p>
          <a:p>
            <a:r>
              <a:rPr lang="fr-FR" dirty="0" err="1"/>
              <a:t>Automatic</a:t>
            </a:r>
            <a:r>
              <a:rPr lang="fr-FR" dirty="0"/>
              <a:t> </a:t>
            </a:r>
            <a:r>
              <a:rPr lang="fr-FR" dirty="0" err="1"/>
              <a:t>guess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Non </a:t>
            </a:r>
            <a:r>
              <a:rPr lang="fr-FR" b="1" dirty="0" err="1"/>
              <a:t>negative</a:t>
            </a:r>
            <a:r>
              <a:rPr lang="fr-FR" b="1" dirty="0"/>
              <a:t> </a:t>
            </a:r>
            <a:r>
              <a:rPr lang="fr-FR" b="1" dirty="0" err="1"/>
              <a:t>factorization</a:t>
            </a:r>
            <a:r>
              <a:rPr lang="fr-FR" b="1" dirty="0"/>
              <a:t> extraction</a:t>
            </a:r>
          </a:p>
          <a:p>
            <a:pPr lvl="1"/>
            <a:r>
              <a:rPr lang="fr-FR" dirty="0" err="1"/>
              <a:t>Each</a:t>
            </a:r>
            <a:r>
              <a:rPr lang="fr-FR" dirty="0"/>
              <a:t> topic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characterized</a:t>
            </a:r>
            <a:r>
              <a:rPr lang="fr-FR" dirty="0"/>
              <a:t> by an </a:t>
            </a:r>
            <a:r>
              <a:rPr lang="fr-FR" dirty="0" err="1"/>
              <a:t>ordered</a:t>
            </a:r>
            <a:r>
              <a:rPr lang="fr-FR" dirty="0"/>
              <a:t> set of components (</a:t>
            </a:r>
            <a:r>
              <a:rPr lang="fr-FR" dirty="0" err="1"/>
              <a:t>words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Good </a:t>
            </a:r>
            <a:r>
              <a:rPr lang="fr-FR" dirty="0" err="1"/>
              <a:t>matching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extracted</a:t>
            </a:r>
            <a:r>
              <a:rPr lang="fr-FR" dirty="0"/>
              <a:t> topics and </a:t>
            </a:r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guess</a:t>
            </a:r>
            <a:endParaRPr lang="fr-FR" dirty="0"/>
          </a:p>
          <a:p>
            <a:pPr lvl="2"/>
            <a:r>
              <a:rPr lang="fr-FR" dirty="0"/>
              <a:t>Topic #1 matches 1st mode</a:t>
            </a:r>
          </a:p>
          <a:p>
            <a:pPr lvl="1"/>
            <a:r>
              <a:rPr lang="fr-FR" dirty="0"/>
              <a:t>TOPIC components are </a:t>
            </a:r>
            <a:r>
              <a:rPr lang="fr-FR" dirty="0" err="1"/>
              <a:t>leveraged</a:t>
            </a:r>
            <a:r>
              <a:rPr lang="fr-FR" dirty="0"/>
              <a:t> </a:t>
            </a:r>
            <a:r>
              <a:rPr lang="fr-FR" dirty="0" err="1"/>
              <a:t>later</a:t>
            </a:r>
            <a:endParaRPr lang="fr-FR" dirty="0"/>
          </a:p>
          <a:p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41B5C2-F45B-DD4A-B502-77BE71FA5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250" y="4960132"/>
            <a:ext cx="5575978" cy="134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48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52847-3CA5-FB4E-8D60-D816BBD3A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FEATURE SPACE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EF482-598B-324E-B01C-5009B11A759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2D </a:t>
            </a:r>
            <a:r>
              <a:rPr lang="fr-FR" dirty="0" err="1"/>
              <a:t>features</a:t>
            </a:r>
            <a:r>
              <a:rPr lang="fr-FR" dirty="0"/>
              <a:t> distribution </a:t>
            </a:r>
            <a:r>
              <a:rPr lang="fr-FR" dirty="0" err="1"/>
              <a:t>visualization</a:t>
            </a:r>
            <a:r>
              <a:rPr lang="fr-FR" dirty="0"/>
              <a:t> </a:t>
            </a:r>
            <a:r>
              <a:rPr lang="fr-FR" dirty="0" err="1"/>
              <a:t>provides</a:t>
            </a:r>
            <a:br>
              <a:rPr lang="fr-FR" dirty="0"/>
            </a:br>
            <a:r>
              <a:rPr lang="fr-FR" dirty="0"/>
              <a:t>good </a:t>
            </a:r>
            <a:r>
              <a:rPr lang="fr-FR" dirty="0" err="1"/>
              <a:t>hintS</a:t>
            </a:r>
            <a:r>
              <a:rPr lang="fr-FR" dirty="0"/>
              <a:t> on classification </a:t>
            </a:r>
            <a:r>
              <a:rPr lang="fr-FR" dirty="0" err="1"/>
              <a:t>task</a:t>
            </a:r>
            <a:r>
              <a:rPr lang="fr-FR" dirty="0"/>
              <a:t> </a:t>
            </a:r>
            <a:r>
              <a:rPr lang="fr-FR" dirty="0" err="1"/>
              <a:t>difficulty</a:t>
            </a:r>
            <a:endParaRPr lang="fr-FR" dirty="0"/>
          </a:p>
          <a:p>
            <a:r>
              <a:rPr lang="fr-FR" b="1" dirty="0"/>
              <a:t>T-SNE</a:t>
            </a:r>
            <a:r>
              <a:rPr lang="fr-FR" dirty="0"/>
              <a:t> and </a:t>
            </a:r>
            <a:r>
              <a:rPr lang="fr-FR" b="1" dirty="0"/>
              <a:t>PCA</a:t>
            </a:r>
            <a:r>
              <a:rPr lang="fr-FR" dirty="0"/>
              <a:t> as dimension </a:t>
            </a:r>
            <a:r>
              <a:rPr lang="fr-FR" dirty="0" err="1"/>
              <a:t>reduction</a:t>
            </a:r>
            <a:endParaRPr lang="fr-FR" dirty="0"/>
          </a:p>
          <a:p>
            <a:r>
              <a:rPr lang="fr-FR" dirty="0"/>
              <a:t>Per label clusters are not </a:t>
            </a:r>
            <a:r>
              <a:rPr lang="fr-FR" dirty="0" err="1"/>
              <a:t>obviously</a:t>
            </a:r>
            <a:r>
              <a:rPr lang="fr-FR" dirty="0"/>
              <a:t> </a:t>
            </a:r>
            <a:r>
              <a:rPr lang="fr-FR" dirty="0" err="1"/>
              <a:t>separable</a:t>
            </a:r>
            <a:endParaRPr lang="fr-FR" dirty="0"/>
          </a:p>
          <a:p>
            <a:r>
              <a:rPr lang="fr-FR" dirty="0"/>
              <a:t>Simple bag of </a:t>
            </a:r>
            <a:r>
              <a:rPr lang="fr-FR" dirty="0" err="1"/>
              <a:t>words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enough</a:t>
            </a:r>
            <a:endParaRPr lang="fr-FR" dirty="0"/>
          </a:p>
          <a:p>
            <a:r>
              <a:rPr lang="fr-FR" dirty="0"/>
              <a:t>A more </a:t>
            </a:r>
            <a:r>
              <a:rPr lang="fr-FR" dirty="0" err="1"/>
              <a:t>suitable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to </a:t>
            </a:r>
            <a:r>
              <a:rPr lang="fr-FR" dirty="0" err="1"/>
              <a:t>improve</a:t>
            </a:r>
            <a:br>
              <a:rPr lang="fr-FR" dirty="0"/>
            </a:br>
            <a:r>
              <a:rPr lang="fr-FR" dirty="0"/>
              <a:t>classification </a:t>
            </a:r>
            <a:r>
              <a:rPr lang="fr-FR" dirty="0" err="1"/>
              <a:t>separability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required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91F55-366C-F24B-9B78-CB7830C7CAE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396" y="1707140"/>
            <a:ext cx="3226127" cy="3186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F1C6DF-3F25-5446-ACC0-42BF1152FAA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857" y="3686984"/>
            <a:ext cx="3332413" cy="31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31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DE10-7FA3-BD44-A0C5-74D008BDB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TEXT ANATOMY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E78E9-E4DF-F94F-A56C-E885E4D9768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on training </a:t>
            </a:r>
            <a:r>
              <a:rPr lang="fr-FR" dirty="0" err="1"/>
              <a:t>text</a:t>
            </a:r>
            <a:r>
              <a:rPr lang="fr-FR" dirty="0"/>
              <a:t> corpus</a:t>
            </a:r>
          </a:p>
          <a:p>
            <a:pPr lvl="1"/>
            <a:r>
              <a:rPr lang="fr-FR" dirty="0"/>
              <a:t>Short </a:t>
            </a:r>
            <a:r>
              <a:rPr lang="fr-FR" dirty="0" err="1"/>
              <a:t>text</a:t>
            </a:r>
            <a:r>
              <a:rPr lang="fr-FR" dirty="0"/>
              <a:t> (</a:t>
            </a:r>
            <a:r>
              <a:rPr lang="fr-FR" dirty="0" err="1"/>
              <a:t>word</a:t>
            </a:r>
            <a:r>
              <a:rPr lang="fr-FR" dirty="0"/>
              <a:t> count </a:t>
            </a:r>
            <a:r>
              <a:rPr lang="fr-FR" dirty="0" err="1"/>
              <a:t>mean</a:t>
            </a:r>
            <a:r>
              <a:rPr lang="fr-FR" dirty="0"/>
              <a:t> = 10)</a:t>
            </a:r>
          </a:p>
          <a:p>
            <a:pPr lvl="1"/>
            <a:r>
              <a:rPr lang="fr-FR" dirty="0" err="1"/>
              <a:t>Significant</a:t>
            </a:r>
            <a:r>
              <a:rPr lang="fr-FR" dirty="0"/>
              <a:t> </a:t>
            </a:r>
            <a:r>
              <a:rPr lang="fr-FR" dirty="0" err="1"/>
              <a:t>misspelling</a:t>
            </a:r>
            <a:r>
              <a:rPr lang="fr-FR" dirty="0"/>
              <a:t> rate (10%)</a:t>
            </a:r>
          </a:p>
          <a:p>
            <a:endParaRPr lang="fr-FR" dirty="0"/>
          </a:p>
          <a:p>
            <a:r>
              <a:rPr lang="fr-FR" dirty="0"/>
              <a:t>Multi-sentence document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mainly</a:t>
            </a:r>
            <a:r>
              <a:rPr lang="fr-FR" dirty="0"/>
              <a:t> </a:t>
            </a:r>
            <a:r>
              <a:rPr lang="fr-FR" dirty="0" err="1"/>
              <a:t>built</a:t>
            </a:r>
            <a:r>
              <a:rPr lang="fr-FR" dirty="0"/>
              <a:t> in 2 phases</a:t>
            </a:r>
          </a:p>
          <a:p>
            <a:pPr lvl="1"/>
            <a:r>
              <a:rPr lang="fr-FR" dirty="0" err="1"/>
              <a:t>Several</a:t>
            </a:r>
            <a:r>
              <a:rPr lang="fr-FR" dirty="0"/>
              <a:t> </a:t>
            </a:r>
            <a:r>
              <a:rPr lang="fr-FR" dirty="0" err="1"/>
              <a:t>sentenceS</a:t>
            </a:r>
            <a:r>
              <a:rPr lang="fr-FR" dirty="0"/>
              <a:t> to explicit the situation/</a:t>
            </a:r>
            <a:r>
              <a:rPr lang="fr-FR" dirty="0" err="1"/>
              <a:t>Context</a:t>
            </a:r>
            <a:endParaRPr lang="fr-FR" dirty="0"/>
          </a:p>
          <a:p>
            <a:pPr lvl="1"/>
            <a:r>
              <a:rPr lang="fr-FR" dirty="0"/>
              <a:t>Out of </a:t>
            </a:r>
            <a:r>
              <a:rPr lang="fr-FR" dirty="0" err="1"/>
              <a:t>context</a:t>
            </a:r>
            <a:r>
              <a:rPr lang="fr-FR" dirty="0"/>
              <a:t> question sentence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E86BE6-9182-4394-ABDE-C871B0248F2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576544" y="2135593"/>
            <a:ext cx="3086719" cy="22044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70DEAD-79B8-4466-8B15-83D119551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7888" y="3117086"/>
            <a:ext cx="3966871" cy="15283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912B58-F5C5-4C2D-826B-056A4A1313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774" y="5791196"/>
            <a:ext cx="7980648" cy="37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06460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1436</TotalTime>
  <Words>1155</Words>
  <Application>Microsoft Office PowerPoint</Application>
  <PresentationFormat>Widescreen</PresentationFormat>
  <Paragraphs>208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7" baseType="lpstr">
      <vt:lpstr>Arial</vt:lpstr>
      <vt:lpstr>Tw Cen MT</vt:lpstr>
      <vt:lpstr>Droplet</vt:lpstr>
      <vt:lpstr>COMPARATIVE STUDY TO SOLVE TEXT CATEGORIZATION</vt:lpstr>
      <vt:lpstr>PROJECT MOTIVATION</vt:lpstr>
      <vt:lpstr>WORKBENCH ENvironment</vt:lpstr>
      <vt:lpstr>Data exploration</vt:lpstr>
      <vt:lpstr>Text samples</vt:lpstr>
      <vt:lpstr>TARGET ANALYSIS</vt:lpstr>
      <vt:lpstr>LABEL meaning/TOPIC EXTRACTION</vt:lpstr>
      <vt:lpstr>FEATURE SPACE DISTRIBUTION</vt:lpstr>
      <vt:lpstr>TEXT ANATOMY</vt:lpstr>
      <vt:lpstr>Named entity statistics</vt:lpstr>
      <vt:lpstr>DOCUMENT SIMILARITY</vt:lpstr>
      <vt:lpstr>GLObal MODELING PIPELINE</vt:lpstr>
      <vt:lpstr>TEXT PREPROCESSING</vt:lpstr>
      <vt:lpstr>spelling correction</vt:lpstr>
      <vt:lpstr>TEXT ANNOTATION/TAGGING</vt:lpstr>
      <vt:lpstr>Text cleansing / normalization</vt:lpstr>
      <vt:lpstr>CLASSICAL TECHNIQUES</vt:lpstr>
      <vt:lpstr>Modeling elaboration</vt:lpstr>
      <vt:lpstr>Text vectorization</vt:lpstr>
      <vt:lpstr>Text Statistics AS eXTRA FEATURE</vt:lpstr>
      <vt:lpstr>Topic likelihood feature</vt:lpstr>
      <vt:lpstr>Classical method pipeline overview</vt:lpstr>
      <vt:lpstr>hyper-parameters SEARCH</vt:lpstr>
      <vt:lpstr>Performance resultS</vt:lpstr>
      <vt:lpstr>Contextual ambiguity</vt:lpstr>
      <vt:lpstr>DEEP LEARNING</vt:lpstr>
      <vt:lpstr>Modeling elaboration</vt:lpstr>
      <vt:lpstr>Text vectorization</vt:lpstr>
      <vt:lpstr>Word embedding</vt:lpstr>
      <vt:lpstr>Out of vocabulary</vt:lpstr>
      <vt:lpstr>Architecture candidates</vt:lpstr>
      <vt:lpstr>RNN / LSTM architecture</vt:lpstr>
      <vt:lpstr>CNN architecture</vt:lpstr>
      <vt:lpstr>Hyper-parameters search</vt:lpstr>
      <vt:lpstr>Performance results</vt:lpstr>
      <vt:lpstr>Modeling comparison</vt:lpstr>
      <vt:lpstr>Model accuracy</vt:lpstr>
      <vt:lpstr>Model interpretability</vt:lpstr>
      <vt:lpstr>TOOLING</vt:lpstr>
      <vt:lpstr>substainability</vt:lpstr>
      <vt:lpstr>Winning/BEST practice</vt:lpstr>
      <vt:lpstr>SIMPLIFICATION : Binary classification</vt:lpstr>
      <vt:lpstr>takeaways</vt:lpstr>
      <vt:lpstr>ANNEX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STUDY TO SOLVE TEXT CATEGORIZATION</dc:title>
  <dc:creator>Microsoft Office User</dc:creator>
  <cp:lastModifiedBy>Jacques Doan</cp:lastModifiedBy>
  <cp:revision>450</cp:revision>
  <dcterms:created xsi:type="dcterms:W3CDTF">2018-10-03T16:35:13Z</dcterms:created>
  <dcterms:modified xsi:type="dcterms:W3CDTF">2018-10-07T12:02:25Z</dcterms:modified>
</cp:coreProperties>
</file>

<file path=docProps/thumbnail.jpeg>
</file>